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Noto Serif Display" charset="1" panose="02020502080505020204"/>
      <p:regular r:id="rId21"/>
    </p:embeddedFont>
    <p:embeddedFont>
      <p:font typeface="Sindbad" charset="1" panose="02060603050605020204"/>
      <p:regular r:id="rId22"/>
    </p:embeddedFont>
    <p:embeddedFont>
      <p:font typeface="Pinyon Script" charset="1" panose="020105010801010D0002"/>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slide2.xml" Type="http://schemas.openxmlformats.org/officeDocument/2006/relationships/slid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slide2.xml" Type="http://schemas.openxmlformats.org/officeDocument/2006/relationship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slide2.xml" Type="http://schemas.openxmlformats.org/officeDocument/2006/relationship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slide2.xml" Type="http://schemas.openxmlformats.org/officeDocument/2006/relationship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slide2.xml" Type="http://schemas.openxmlformats.org/officeDocument/2006/relationships/slid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slide2.xml" Type="http://schemas.openxmlformats.org/officeDocument/2006/relationships/slide"/><Relationship Id="rId5"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slide2.xml" Type="http://schemas.openxmlformats.org/officeDocument/2006/relationship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slide8.xml" Type="http://schemas.openxmlformats.org/officeDocument/2006/relationships/slide"/><Relationship Id="rId11" Target="slide12.xml" Type="http://schemas.openxmlformats.org/officeDocument/2006/relationships/slide"/><Relationship Id="rId2" Target="slide3.xml" Type="http://schemas.openxmlformats.org/officeDocument/2006/relationships/slide"/><Relationship Id="rId3" Target="slide4.xml" Type="http://schemas.openxmlformats.org/officeDocument/2006/relationships/slide"/><Relationship Id="rId4" Target="slide5.xml" Type="http://schemas.openxmlformats.org/officeDocument/2006/relationships/slide"/><Relationship Id="rId5" Target="slide6.xml" Type="http://schemas.openxmlformats.org/officeDocument/2006/relationships/slide"/><Relationship Id="rId6" Target="slide7.xml" Type="http://schemas.openxmlformats.org/officeDocument/2006/relationships/slide"/><Relationship Id="rId7" Target="slide11.xml" Type="http://schemas.openxmlformats.org/officeDocument/2006/relationships/slide"/><Relationship Id="rId8" Target="slide10.xml" Type="http://schemas.openxmlformats.org/officeDocument/2006/relationships/slide"/><Relationship Id="rId9" Target="slide9.xml" Type="http://schemas.openxmlformats.org/officeDocument/2006/relationship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slide2.xml" Type="http://schemas.openxmlformats.org/officeDocument/2006/relationship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slide2.xml" Type="http://schemas.openxmlformats.org/officeDocument/2006/relationship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slide2.xml" Type="http://schemas.openxmlformats.org/officeDocument/2006/relationship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slide2.xml" Type="http://schemas.openxmlformats.org/officeDocument/2006/relationship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slide2.xml" Type="http://schemas.openxmlformats.org/officeDocument/2006/relationship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slide2.xml" Type="http://schemas.openxmlformats.org/officeDocument/2006/relationship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slide2.xml" Type="http://schemas.openxmlformats.org/officeDocument/2006/relationship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5870" y="0"/>
            <a:ext cx="5752130" cy="10351704"/>
            <a:chOff x="0" y="0"/>
            <a:chExt cx="1514964" cy="2726375"/>
          </a:xfrm>
        </p:grpSpPr>
        <p:sp>
          <p:nvSpPr>
            <p:cNvPr name="Freeform 3" id="3"/>
            <p:cNvSpPr/>
            <p:nvPr/>
          </p:nvSpPr>
          <p:spPr>
            <a:xfrm flipH="false" flipV="false" rot="0">
              <a:off x="0" y="0"/>
              <a:ext cx="1514964" cy="2726375"/>
            </a:xfrm>
            <a:custGeom>
              <a:avLst/>
              <a:gdLst/>
              <a:ahLst/>
              <a:cxnLst/>
              <a:rect r="r" b="b" t="t" l="l"/>
              <a:pathLst>
                <a:path h="2726375" w="1514964">
                  <a:moveTo>
                    <a:pt x="0" y="0"/>
                  </a:moveTo>
                  <a:lnTo>
                    <a:pt x="1514964" y="0"/>
                  </a:lnTo>
                  <a:lnTo>
                    <a:pt x="1514964" y="2726375"/>
                  </a:lnTo>
                  <a:lnTo>
                    <a:pt x="0" y="2726375"/>
                  </a:lnTo>
                  <a:close/>
                </a:path>
              </a:pathLst>
            </a:custGeom>
            <a:solidFill>
              <a:srgbClr val="D9D9D9"/>
            </a:solidFill>
          </p:spPr>
        </p:sp>
        <p:sp>
          <p:nvSpPr>
            <p:cNvPr name="TextBox 4" id="4"/>
            <p:cNvSpPr txBox="true"/>
            <p:nvPr/>
          </p:nvSpPr>
          <p:spPr>
            <a:xfrm>
              <a:off x="0" y="-104775"/>
              <a:ext cx="1514964" cy="28311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079589" y="1690013"/>
            <a:ext cx="8208411" cy="6517971"/>
            <a:chOff x="0" y="0"/>
            <a:chExt cx="10944548" cy="8690628"/>
          </a:xfrm>
        </p:grpSpPr>
        <p:pic>
          <p:nvPicPr>
            <p:cNvPr name="Picture 6" id="6"/>
            <p:cNvPicPr>
              <a:picLocks noChangeAspect="true"/>
            </p:cNvPicPr>
            <p:nvPr/>
          </p:nvPicPr>
          <p:blipFill>
            <a:blip r:embed="rId2"/>
            <a:srcRect l="8109" t="0" r="8109" b="0"/>
            <a:stretch>
              <a:fillRect/>
            </a:stretch>
          </p:blipFill>
          <p:spPr>
            <a:xfrm flipH="false" flipV="false">
              <a:off x="0" y="0"/>
              <a:ext cx="10944548" cy="8690628"/>
            </a:xfrm>
            <a:prstGeom prst="rect">
              <a:avLst/>
            </a:prstGeom>
          </p:spPr>
        </p:pic>
      </p:grpSp>
      <p:grpSp>
        <p:nvGrpSpPr>
          <p:cNvPr name="Group 7" id="7"/>
          <p:cNvGrpSpPr/>
          <p:nvPr/>
        </p:nvGrpSpPr>
        <p:grpSpPr>
          <a:xfrm rot="0">
            <a:off x="0" y="0"/>
            <a:ext cx="1028700" cy="10351704"/>
            <a:chOff x="0" y="0"/>
            <a:chExt cx="270933" cy="2726375"/>
          </a:xfrm>
        </p:grpSpPr>
        <p:sp>
          <p:nvSpPr>
            <p:cNvPr name="Freeform 8" id="8"/>
            <p:cNvSpPr/>
            <p:nvPr/>
          </p:nvSpPr>
          <p:spPr>
            <a:xfrm flipH="false" flipV="false" rot="0">
              <a:off x="0" y="0"/>
              <a:ext cx="270933" cy="2726375"/>
            </a:xfrm>
            <a:custGeom>
              <a:avLst/>
              <a:gdLst/>
              <a:ahLst/>
              <a:cxnLst/>
              <a:rect r="r" b="b" t="t" l="l"/>
              <a:pathLst>
                <a:path h="2726375" w="270933">
                  <a:moveTo>
                    <a:pt x="0" y="0"/>
                  </a:moveTo>
                  <a:lnTo>
                    <a:pt x="270933" y="0"/>
                  </a:lnTo>
                  <a:lnTo>
                    <a:pt x="270933" y="2726375"/>
                  </a:lnTo>
                  <a:lnTo>
                    <a:pt x="0" y="2726375"/>
                  </a:lnTo>
                  <a:close/>
                </a:path>
              </a:pathLst>
            </a:custGeom>
            <a:solidFill>
              <a:srgbClr val="000000"/>
            </a:solidFill>
          </p:spPr>
        </p:sp>
        <p:sp>
          <p:nvSpPr>
            <p:cNvPr name="TextBox 9" id="9"/>
            <p:cNvSpPr txBox="true"/>
            <p:nvPr/>
          </p:nvSpPr>
          <p:spPr>
            <a:xfrm>
              <a:off x="0" y="-104775"/>
              <a:ext cx="270933" cy="2831150"/>
            </a:xfrm>
            <a:prstGeom prst="rect">
              <a:avLst/>
            </a:prstGeom>
          </p:spPr>
          <p:txBody>
            <a:bodyPr anchor="ctr" rtlCol="false" tIns="50800" lIns="50800" bIns="50800" rIns="50800"/>
            <a:lstStyle/>
            <a:p>
              <a:pPr algn="ctr">
                <a:lnSpc>
                  <a:spcPts val="3640"/>
                </a:lnSpc>
              </a:pPr>
            </a:p>
          </p:txBody>
        </p:sp>
      </p:grpSp>
      <p:sp>
        <p:nvSpPr>
          <p:cNvPr name="Freeform 10" id="10">
            <a:hlinkClick r:id="rId5" action="ppaction://hlinksldjump"/>
          </p:cNvPr>
          <p:cNvSpPr/>
          <p:nvPr/>
        </p:nvSpPr>
        <p:spPr>
          <a:xfrm flipH="false" flipV="false" rot="0">
            <a:off x="17554731"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586307" y="3372875"/>
            <a:ext cx="7557693" cy="3548398"/>
          </a:xfrm>
          <a:prstGeom prst="rect">
            <a:avLst/>
          </a:prstGeom>
        </p:spPr>
        <p:txBody>
          <a:bodyPr anchor="t" rtlCol="false" tIns="0" lIns="0" bIns="0" rIns="0">
            <a:spAutoFit/>
          </a:bodyPr>
          <a:lstStyle/>
          <a:p>
            <a:pPr algn="l">
              <a:lnSpc>
                <a:spcPts val="9200"/>
              </a:lnSpc>
            </a:pPr>
            <a:r>
              <a:rPr lang="en-US" sz="9200">
                <a:solidFill>
                  <a:srgbClr val="000000"/>
                </a:solidFill>
                <a:latin typeface="Noto Serif Display"/>
                <a:ea typeface="Noto Serif Display"/>
                <a:cs typeface="Noto Serif Display"/>
                <a:sym typeface="Noto Serif Display"/>
              </a:rPr>
              <a:t>ARTE, PERCEZIONE, RIFLESSIONE</a:t>
            </a:r>
          </a:p>
        </p:txBody>
      </p:sp>
      <p:sp>
        <p:nvSpPr>
          <p:cNvPr name="TextBox 12" id="12"/>
          <p:cNvSpPr txBox="true"/>
          <p:nvPr/>
        </p:nvSpPr>
        <p:spPr>
          <a:xfrm rot="0">
            <a:off x="1586307" y="7305661"/>
            <a:ext cx="2186584" cy="495935"/>
          </a:xfrm>
          <a:prstGeom prst="rect">
            <a:avLst/>
          </a:prstGeom>
        </p:spPr>
        <p:txBody>
          <a:bodyPr anchor="t" rtlCol="false" tIns="0" lIns="0" bIns="0" rIns="0">
            <a:spAutoFit/>
          </a:bodyPr>
          <a:lstStyle/>
          <a:p>
            <a:pPr algn="l">
              <a:lnSpc>
                <a:spcPts val="3640"/>
              </a:lnSpc>
            </a:pPr>
            <a:r>
              <a:rPr lang="en-US" sz="2600">
                <a:solidFill>
                  <a:srgbClr val="000000"/>
                </a:solidFill>
                <a:latin typeface="Sindbad"/>
                <a:ea typeface="Sindbad"/>
                <a:cs typeface="Sindbad"/>
                <a:sym typeface="Sindbad"/>
              </a:rPr>
              <a:t>Presentato da</a:t>
            </a:r>
          </a:p>
        </p:txBody>
      </p:sp>
      <p:sp>
        <p:nvSpPr>
          <p:cNvPr name="TextBox 13" id="13"/>
          <p:cNvSpPr txBox="true"/>
          <p:nvPr/>
        </p:nvSpPr>
        <p:spPr>
          <a:xfrm rot="0">
            <a:off x="1748656" y="1585238"/>
            <a:ext cx="4048471" cy="495935"/>
          </a:xfrm>
          <a:prstGeom prst="rect">
            <a:avLst/>
          </a:prstGeom>
        </p:spPr>
        <p:txBody>
          <a:bodyPr anchor="t" rtlCol="false" tIns="0" lIns="0" bIns="0" rIns="0">
            <a:spAutoFit/>
          </a:bodyPr>
          <a:lstStyle/>
          <a:p>
            <a:pPr algn="l">
              <a:lnSpc>
                <a:spcPts val="3640"/>
              </a:lnSpc>
            </a:pPr>
            <a:r>
              <a:rPr lang="en-US" sz="2600">
                <a:solidFill>
                  <a:srgbClr val="000000"/>
                </a:solidFill>
                <a:latin typeface="Sindbad"/>
                <a:ea typeface="Sindbad"/>
                <a:cs typeface="Sindbad"/>
                <a:sym typeface="Sindbad"/>
              </a:rPr>
              <a:t>Gennaio 09, 2025</a:t>
            </a:r>
          </a:p>
        </p:txBody>
      </p:sp>
      <p:sp>
        <p:nvSpPr>
          <p:cNvPr name="TextBox 14" id="14"/>
          <p:cNvSpPr txBox="true"/>
          <p:nvPr/>
        </p:nvSpPr>
        <p:spPr>
          <a:xfrm rot="0">
            <a:off x="3772891" y="7233816"/>
            <a:ext cx="5371109" cy="668201"/>
          </a:xfrm>
          <a:prstGeom prst="rect">
            <a:avLst/>
          </a:prstGeom>
        </p:spPr>
        <p:txBody>
          <a:bodyPr anchor="t" rtlCol="false" tIns="0" lIns="0" bIns="0" rIns="0">
            <a:spAutoFit/>
          </a:bodyPr>
          <a:lstStyle/>
          <a:p>
            <a:pPr algn="l">
              <a:lnSpc>
                <a:spcPts val="5508"/>
              </a:lnSpc>
            </a:pPr>
            <a:r>
              <a:rPr lang="en-US" sz="3934">
                <a:solidFill>
                  <a:srgbClr val="000000"/>
                </a:solidFill>
                <a:latin typeface="Pinyon Script"/>
                <a:ea typeface="Pinyon Script"/>
                <a:cs typeface="Pinyon Script"/>
                <a:sym typeface="Pinyon Script"/>
              </a:rPr>
              <a:t>Sabbatini Peverieri Riccardo</a:t>
            </a:r>
          </a:p>
        </p:txBody>
      </p:sp>
      <p:sp>
        <p:nvSpPr>
          <p:cNvPr name="TextBox 15" id="15"/>
          <p:cNvSpPr txBox="true"/>
          <p:nvPr/>
        </p:nvSpPr>
        <p:spPr>
          <a:xfrm rot="0">
            <a:off x="10509404" y="8112734"/>
            <a:ext cx="7243643" cy="453390"/>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Sindbad"/>
                <a:ea typeface="Sindbad"/>
                <a:cs typeface="Sindbad"/>
                <a:sym typeface="Sindbad"/>
              </a:rPr>
              <a:t>“La persistenza della memoria”, Salvador Dalì (1931)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69130"/>
            <a:ext cx="9501657" cy="4114800"/>
            <a:chOff x="0" y="0"/>
            <a:chExt cx="12668876" cy="5486400"/>
          </a:xfrm>
        </p:grpSpPr>
        <p:pic>
          <p:nvPicPr>
            <p:cNvPr name="Picture 3" id="3"/>
            <p:cNvPicPr>
              <a:picLocks noChangeAspect="true"/>
            </p:cNvPicPr>
            <p:nvPr/>
          </p:nvPicPr>
          <p:blipFill>
            <a:blip r:embed="rId2"/>
            <a:srcRect l="0" t="6100" r="0" b="6100"/>
            <a:stretch>
              <a:fillRect/>
            </a:stretch>
          </p:blipFill>
          <p:spPr>
            <a:xfrm flipH="false" flipV="false">
              <a:off x="0" y="0"/>
              <a:ext cx="12668876" cy="5486400"/>
            </a:xfrm>
            <a:prstGeom prst="rect">
              <a:avLst/>
            </a:prstGeom>
          </p:spPr>
        </p:pic>
      </p:grpSp>
      <p:grpSp>
        <p:nvGrpSpPr>
          <p:cNvPr name="Group 4" id="4"/>
          <p:cNvGrpSpPr/>
          <p:nvPr/>
        </p:nvGrpSpPr>
        <p:grpSpPr>
          <a:xfrm rot="0">
            <a:off x="9501657" y="769130"/>
            <a:ext cx="8911233" cy="4114800"/>
            <a:chOff x="0" y="0"/>
            <a:chExt cx="2346991" cy="1083733"/>
          </a:xfrm>
        </p:grpSpPr>
        <p:sp>
          <p:nvSpPr>
            <p:cNvPr name="Freeform 5" id="5"/>
            <p:cNvSpPr/>
            <p:nvPr/>
          </p:nvSpPr>
          <p:spPr>
            <a:xfrm flipH="false" flipV="false" rot="0">
              <a:off x="0" y="0"/>
              <a:ext cx="2346991" cy="1083733"/>
            </a:xfrm>
            <a:custGeom>
              <a:avLst/>
              <a:gdLst/>
              <a:ahLst/>
              <a:cxnLst/>
              <a:rect r="r" b="b" t="t" l="l"/>
              <a:pathLst>
                <a:path h="1083733" w="2346991">
                  <a:moveTo>
                    <a:pt x="0" y="0"/>
                  </a:moveTo>
                  <a:lnTo>
                    <a:pt x="2346991" y="0"/>
                  </a:lnTo>
                  <a:lnTo>
                    <a:pt x="2346991" y="1083733"/>
                  </a:lnTo>
                  <a:lnTo>
                    <a:pt x="0" y="1083733"/>
                  </a:lnTo>
                  <a:close/>
                </a:path>
              </a:pathLst>
            </a:custGeom>
            <a:solidFill>
              <a:srgbClr val="000000"/>
            </a:solidFill>
          </p:spPr>
        </p:sp>
        <p:sp>
          <p:nvSpPr>
            <p:cNvPr name="TextBox 6" id="6"/>
            <p:cNvSpPr txBox="true"/>
            <p:nvPr/>
          </p:nvSpPr>
          <p:spPr>
            <a:xfrm>
              <a:off x="0" y="-104775"/>
              <a:ext cx="2346991" cy="1188508"/>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9501657" y="4879503"/>
            <a:ext cx="8911233" cy="4860127"/>
            <a:chOff x="0" y="0"/>
            <a:chExt cx="11881644" cy="6480169"/>
          </a:xfrm>
        </p:grpSpPr>
        <p:pic>
          <p:nvPicPr>
            <p:cNvPr name="Picture 8" id="8"/>
            <p:cNvPicPr>
              <a:picLocks noChangeAspect="true"/>
            </p:cNvPicPr>
            <p:nvPr/>
          </p:nvPicPr>
          <p:blipFill>
            <a:blip r:embed="rId3"/>
            <a:srcRect l="0" t="13658" r="0" b="13658"/>
            <a:stretch>
              <a:fillRect/>
            </a:stretch>
          </p:blipFill>
          <p:spPr>
            <a:xfrm flipH="false" flipV="false">
              <a:off x="0" y="0"/>
              <a:ext cx="11881644" cy="6480169"/>
            </a:xfrm>
            <a:prstGeom prst="rect">
              <a:avLst/>
            </a:prstGeom>
          </p:spPr>
        </p:pic>
      </p:grpSp>
      <p:sp>
        <p:nvSpPr>
          <p:cNvPr name="TextBox 9" id="9"/>
          <p:cNvSpPr txBox="true"/>
          <p:nvPr/>
        </p:nvSpPr>
        <p:spPr>
          <a:xfrm rot="0">
            <a:off x="1028700" y="5977255"/>
            <a:ext cx="7833698" cy="4153535"/>
          </a:xfrm>
          <a:prstGeom prst="rect">
            <a:avLst/>
          </a:prstGeom>
        </p:spPr>
        <p:txBody>
          <a:bodyPr anchor="t" rtlCol="false" tIns="0" lIns="0" bIns="0" rIns="0">
            <a:spAutoFit/>
          </a:bodyPr>
          <a:lstStyle/>
          <a:p>
            <a:pPr algn="just">
              <a:lnSpc>
                <a:spcPts val="3640"/>
              </a:lnSpc>
            </a:pPr>
            <a:r>
              <a:rPr lang="en-US" sz="2600">
                <a:solidFill>
                  <a:srgbClr val="000000"/>
                </a:solidFill>
                <a:latin typeface="Sindbad"/>
                <a:ea typeface="Sindbad"/>
                <a:cs typeface="Sindbad"/>
                <a:sym typeface="Sindbad"/>
              </a:rPr>
              <a:t>Un altro movimento significativo è il futurismo, che si propone di celebrare la modernità, la velocità e la tecnologia. Viene descritto come una rottura con il passato, che include l'esaltazione del dinamismo e il rifiuto delle tradizioni accademiche. Questa innovazione ha influenzato anche il surrealismo, che ha preso spunto dalla libertà creativa promossa dal futurismo.</a:t>
            </a:r>
          </a:p>
          <a:p>
            <a:pPr algn="l">
              <a:lnSpc>
                <a:spcPts val="3640"/>
              </a:lnSpc>
            </a:pPr>
          </a:p>
        </p:txBody>
      </p:sp>
      <p:sp>
        <p:nvSpPr>
          <p:cNvPr name="TextBox 10" id="10"/>
          <p:cNvSpPr txBox="true"/>
          <p:nvPr/>
        </p:nvSpPr>
        <p:spPr>
          <a:xfrm rot="0">
            <a:off x="10099542" y="1510583"/>
            <a:ext cx="7715462" cy="2957341"/>
          </a:xfrm>
          <a:prstGeom prst="rect">
            <a:avLst/>
          </a:prstGeom>
        </p:spPr>
        <p:txBody>
          <a:bodyPr anchor="t" rtlCol="false" tIns="0" lIns="0" bIns="0" rIns="0">
            <a:spAutoFit/>
          </a:bodyPr>
          <a:lstStyle/>
          <a:p>
            <a:pPr algn="just">
              <a:lnSpc>
                <a:spcPts val="7956"/>
              </a:lnSpc>
            </a:pPr>
            <a:r>
              <a:rPr lang="en-US" sz="7956">
                <a:solidFill>
                  <a:srgbClr val="FFFFFF"/>
                </a:solidFill>
                <a:latin typeface="Noto Serif Display"/>
                <a:ea typeface="Noto Serif Display"/>
                <a:cs typeface="Noto Serif Display"/>
                <a:sym typeface="Noto Serif Display"/>
              </a:rPr>
              <a:t>Le Avanguardie e il Futurismo</a:t>
            </a:r>
          </a:p>
          <a:p>
            <a:pPr algn="just">
              <a:lnSpc>
                <a:spcPts val="7161"/>
              </a:lnSpc>
            </a:pPr>
          </a:p>
        </p:txBody>
      </p:sp>
      <p:sp>
        <p:nvSpPr>
          <p:cNvPr name="Freeform 11" id="11">
            <a:hlinkClick r:id="rId6" action="ppaction://hlinksldjump"/>
          </p:cNvPr>
          <p:cNvSpPr/>
          <p:nvPr/>
        </p:nvSpPr>
        <p:spPr>
          <a:xfrm flipH="false" flipV="false" rot="0">
            <a:off x="17554731"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9863369" y="9634855"/>
            <a:ext cx="8187809" cy="49593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Sindbad"/>
                <a:ea typeface="Sindbad"/>
                <a:cs typeface="Sindbad"/>
                <a:sym typeface="Sindbad"/>
              </a:rPr>
              <a:t>“Dinamismo di un’automobile”, Luigi Russolo (1912-13)</a:t>
            </a:r>
          </a:p>
        </p:txBody>
      </p:sp>
      <p:sp>
        <p:nvSpPr>
          <p:cNvPr name="TextBox 13" id="13"/>
          <p:cNvSpPr txBox="true"/>
          <p:nvPr/>
        </p:nvSpPr>
        <p:spPr>
          <a:xfrm rot="0">
            <a:off x="1331040" y="4865678"/>
            <a:ext cx="6874907" cy="49593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Sindbad"/>
                <a:ea typeface="Sindbad"/>
                <a:cs typeface="Sindbad"/>
                <a:sym typeface="Sindbad"/>
              </a:rPr>
              <a:t>“Il motociclista”, Mario Guido dal Monte (1927)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26147" y="0"/>
            <a:ext cx="7495224" cy="10480185"/>
            <a:chOff x="0" y="0"/>
            <a:chExt cx="1974051" cy="2760213"/>
          </a:xfrm>
        </p:grpSpPr>
        <p:sp>
          <p:nvSpPr>
            <p:cNvPr name="Freeform 3" id="3"/>
            <p:cNvSpPr/>
            <p:nvPr/>
          </p:nvSpPr>
          <p:spPr>
            <a:xfrm flipH="false" flipV="false" rot="0">
              <a:off x="0" y="0"/>
              <a:ext cx="1974051" cy="2760213"/>
            </a:xfrm>
            <a:custGeom>
              <a:avLst/>
              <a:gdLst/>
              <a:ahLst/>
              <a:cxnLst/>
              <a:rect r="r" b="b" t="t" l="l"/>
              <a:pathLst>
                <a:path h="2760213" w="1974051">
                  <a:moveTo>
                    <a:pt x="0" y="0"/>
                  </a:moveTo>
                  <a:lnTo>
                    <a:pt x="1974051" y="0"/>
                  </a:lnTo>
                  <a:lnTo>
                    <a:pt x="1974051" y="2760213"/>
                  </a:lnTo>
                  <a:lnTo>
                    <a:pt x="0" y="2760213"/>
                  </a:lnTo>
                  <a:close/>
                </a:path>
              </a:pathLst>
            </a:custGeom>
            <a:solidFill>
              <a:srgbClr val="000000"/>
            </a:solidFill>
          </p:spPr>
        </p:sp>
        <p:sp>
          <p:nvSpPr>
            <p:cNvPr name="TextBox 4" id="4"/>
            <p:cNvSpPr txBox="true"/>
            <p:nvPr/>
          </p:nvSpPr>
          <p:spPr>
            <a:xfrm>
              <a:off x="0" y="-104775"/>
              <a:ext cx="1974051" cy="2864988"/>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1221741" y="2061791"/>
            <a:ext cx="6704037" cy="5039408"/>
            <a:chOff x="0" y="0"/>
            <a:chExt cx="8938716" cy="6719211"/>
          </a:xfrm>
        </p:grpSpPr>
        <p:pic>
          <p:nvPicPr>
            <p:cNvPr name="Picture 6" id="6"/>
            <p:cNvPicPr>
              <a:picLocks noChangeAspect="true"/>
            </p:cNvPicPr>
            <p:nvPr/>
          </p:nvPicPr>
          <p:blipFill>
            <a:blip r:embed="rId2"/>
            <a:srcRect l="334" t="0" r="334" b="0"/>
            <a:stretch>
              <a:fillRect/>
            </a:stretch>
          </p:blipFill>
          <p:spPr>
            <a:xfrm flipH="false" flipV="false">
              <a:off x="0" y="0"/>
              <a:ext cx="8938716" cy="6719211"/>
            </a:xfrm>
            <a:prstGeom prst="rect">
              <a:avLst/>
            </a:prstGeom>
          </p:spPr>
        </p:pic>
      </p:grpSp>
      <p:sp>
        <p:nvSpPr>
          <p:cNvPr name="TextBox 7" id="7"/>
          <p:cNvSpPr txBox="true"/>
          <p:nvPr/>
        </p:nvSpPr>
        <p:spPr>
          <a:xfrm rot="0">
            <a:off x="1028700" y="1918334"/>
            <a:ext cx="9387732" cy="2974342"/>
          </a:xfrm>
          <a:prstGeom prst="rect">
            <a:avLst/>
          </a:prstGeom>
        </p:spPr>
        <p:txBody>
          <a:bodyPr anchor="t" rtlCol="false" tIns="0" lIns="0" bIns="0" rIns="0">
            <a:spAutoFit/>
          </a:bodyPr>
          <a:lstStyle/>
          <a:p>
            <a:pPr algn="l">
              <a:lnSpc>
                <a:spcPts val="8000"/>
              </a:lnSpc>
            </a:pPr>
            <a:r>
              <a:rPr lang="en-US" sz="8000">
                <a:solidFill>
                  <a:srgbClr val="000000"/>
                </a:solidFill>
                <a:latin typeface="Noto Serif Display"/>
                <a:ea typeface="Noto Serif Display"/>
                <a:cs typeface="Noto Serif Display"/>
                <a:sym typeface="Noto Serif Display"/>
              </a:rPr>
              <a:t>Il Dadaismo e il Rifiuto della Logica</a:t>
            </a:r>
          </a:p>
          <a:p>
            <a:pPr algn="l">
              <a:lnSpc>
                <a:spcPts val="7200"/>
              </a:lnSpc>
            </a:pPr>
          </a:p>
        </p:txBody>
      </p:sp>
      <p:sp>
        <p:nvSpPr>
          <p:cNvPr name="TextBox 8" id="8"/>
          <p:cNvSpPr txBox="true"/>
          <p:nvPr/>
        </p:nvSpPr>
        <p:spPr>
          <a:xfrm rot="0">
            <a:off x="1028700" y="4476721"/>
            <a:ext cx="8441478" cy="2781935"/>
          </a:xfrm>
          <a:prstGeom prst="rect">
            <a:avLst/>
          </a:prstGeom>
        </p:spPr>
        <p:txBody>
          <a:bodyPr anchor="t" rtlCol="false" tIns="0" lIns="0" bIns="0" rIns="0">
            <a:spAutoFit/>
          </a:bodyPr>
          <a:lstStyle/>
          <a:p>
            <a:pPr algn="just">
              <a:lnSpc>
                <a:spcPts val="3640"/>
              </a:lnSpc>
            </a:pPr>
            <a:r>
              <a:rPr lang="en-US" sz="2600">
                <a:solidFill>
                  <a:srgbClr val="000000"/>
                </a:solidFill>
                <a:latin typeface="Sindbad"/>
                <a:ea typeface="Sindbad"/>
                <a:cs typeface="Sindbad"/>
                <a:sym typeface="Sindbad"/>
              </a:rPr>
              <a:t>Il dadaismo, nato in Svizzera nel 1916, si contraddistingue per il rifiuto delle convenzioni logiche e sociali. Questo atteggiamento provocatorio ha influenzato il surrealismo, soprattutto nella sua ricerca di rompere con le tradizioni e di esplorare il caos creativo.</a:t>
            </a:r>
          </a:p>
          <a:p>
            <a:pPr algn="l">
              <a:lnSpc>
                <a:spcPts val="3640"/>
              </a:lnSpc>
            </a:pPr>
          </a:p>
        </p:txBody>
      </p:sp>
      <p:sp>
        <p:nvSpPr>
          <p:cNvPr name="TextBox 9" id="9"/>
          <p:cNvSpPr txBox="true"/>
          <p:nvPr/>
        </p:nvSpPr>
        <p:spPr>
          <a:xfrm rot="0">
            <a:off x="11081582" y="7316440"/>
            <a:ext cx="6984355" cy="399415"/>
          </a:xfrm>
          <a:prstGeom prst="rect">
            <a:avLst/>
          </a:prstGeom>
        </p:spPr>
        <p:txBody>
          <a:bodyPr anchor="t" rtlCol="false" tIns="0" lIns="0" bIns="0" rIns="0">
            <a:spAutoFit/>
          </a:bodyPr>
          <a:lstStyle/>
          <a:p>
            <a:pPr algn="ctr">
              <a:lnSpc>
                <a:spcPts val="2600"/>
              </a:lnSpc>
              <a:spcBef>
                <a:spcPct val="0"/>
              </a:spcBef>
            </a:pPr>
            <a:r>
              <a:rPr lang="en-US" sz="2600">
                <a:solidFill>
                  <a:srgbClr val="FFFFFF"/>
                </a:solidFill>
                <a:latin typeface="Sindbad"/>
                <a:ea typeface="Sindbad"/>
                <a:cs typeface="Sindbad"/>
                <a:sym typeface="Sindbad"/>
              </a:rPr>
              <a:t>“Manifesto del dadaismo”, Tristan Tzara (1918)</a:t>
            </a:r>
          </a:p>
        </p:txBody>
      </p:sp>
      <p:sp>
        <p:nvSpPr>
          <p:cNvPr name="Freeform 10" id="10">
            <a:hlinkClick r:id="rId5" action="ppaction://hlinksldjump"/>
          </p:cNvPr>
          <p:cNvSpPr/>
          <p:nvPr/>
        </p:nvSpPr>
        <p:spPr>
          <a:xfrm flipH="false" flipV="false" rot="0">
            <a:off x="17588103"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351704"/>
            <a:chOff x="0" y="0"/>
            <a:chExt cx="270933" cy="2726375"/>
          </a:xfrm>
        </p:grpSpPr>
        <p:sp>
          <p:nvSpPr>
            <p:cNvPr name="Freeform 3" id="3"/>
            <p:cNvSpPr/>
            <p:nvPr/>
          </p:nvSpPr>
          <p:spPr>
            <a:xfrm flipH="false" flipV="false" rot="0">
              <a:off x="0" y="0"/>
              <a:ext cx="270933" cy="2726375"/>
            </a:xfrm>
            <a:custGeom>
              <a:avLst/>
              <a:gdLst/>
              <a:ahLst/>
              <a:cxnLst/>
              <a:rect r="r" b="b" t="t" l="l"/>
              <a:pathLst>
                <a:path h="2726375" w="270933">
                  <a:moveTo>
                    <a:pt x="0" y="0"/>
                  </a:moveTo>
                  <a:lnTo>
                    <a:pt x="270933" y="0"/>
                  </a:lnTo>
                  <a:lnTo>
                    <a:pt x="270933" y="2726375"/>
                  </a:lnTo>
                  <a:lnTo>
                    <a:pt x="0" y="2726375"/>
                  </a:lnTo>
                  <a:close/>
                </a:path>
              </a:pathLst>
            </a:custGeom>
            <a:solidFill>
              <a:srgbClr val="D9D9D9"/>
            </a:solidFill>
          </p:spPr>
        </p:sp>
        <p:sp>
          <p:nvSpPr>
            <p:cNvPr name="TextBox 4" id="4"/>
            <p:cNvSpPr txBox="true"/>
            <p:nvPr/>
          </p:nvSpPr>
          <p:spPr>
            <a:xfrm>
              <a:off x="0" y="-104775"/>
              <a:ext cx="270933" cy="283115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1855972" y="1155804"/>
            <a:ext cx="5403328" cy="7975392"/>
          </a:xfrm>
          <a:custGeom>
            <a:avLst/>
            <a:gdLst/>
            <a:ahLst/>
            <a:cxnLst/>
            <a:rect r="r" b="b" t="t" l="l"/>
            <a:pathLst>
              <a:path h="7975392" w="5403328">
                <a:moveTo>
                  <a:pt x="0" y="0"/>
                </a:moveTo>
                <a:lnTo>
                  <a:pt x="5403328" y="0"/>
                </a:lnTo>
                <a:lnTo>
                  <a:pt x="5403328" y="7975392"/>
                </a:lnTo>
                <a:lnTo>
                  <a:pt x="0" y="7975392"/>
                </a:lnTo>
                <a:lnTo>
                  <a:pt x="0" y="0"/>
                </a:lnTo>
                <a:close/>
              </a:path>
            </a:pathLst>
          </a:custGeom>
          <a:blipFill>
            <a:blip r:embed="rId2"/>
            <a:stretch>
              <a:fillRect l="0" t="0" r="0" b="0"/>
            </a:stretch>
          </a:blipFill>
        </p:spPr>
      </p:sp>
      <p:sp>
        <p:nvSpPr>
          <p:cNvPr name="TextBox 6" id="6"/>
          <p:cNvSpPr txBox="true"/>
          <p:nvPr/>
        </p:nvSpPr>
        <p:spPr>
          <a:xfrm rot="0">
            <a:off x="1676847" y="2044699"/>
            <a:ext cx="7676285" cy="2792734"/>
          </a:xfrm>
          <a:prstGeom prst="rect">
            <a:avLst/>
          </a:prstGeom>
        </p:spPr>
        <p:txBody>
          <a:bodyPr anchor="t" rtlCol="false" tIns="0" lIns="0" bIns="0" rIns="0">
            <a:spAutoFit/>
          </a:bodyPr>
          <a:lstStyle/>
          <a:p>
            <a:pPr algn="l">
              <a:lnSpc>
                <a:spcPts val="7200"/>
              </a:lnSpc>
            </a:pPr>
            <a:r>
              <a:rPr lang="en-US" sz="7200">
                <a:solidFill>
                  <a:srgbClr val="000000"/>
                </a:solidFill>
                <a:latin typeface="Noto Serif Display"/>
                <a:ea typeface="Noto Serif Display"/>
                <a:cs typeface="Noto Serif Display"/>
                <a:sym typeface="Noto Serif Display"/>
              </a:rPr>
              <a:t>Le Scoperte Scientifiche</a:t>
            </a:r>
          </a:p>
          <a:p>
            <a:pPr algn="l">
              <a:lnSpc>
                <a:spcPts val="7200"/>
              </a:lnSpc>
            </a:pPr>
          </a:p>
        </p:txBody>
      </p:sp>
      <p:sp>
        <p:nvSpPr>
          <p:cNvPr name="TextBox 7" id="7"/>
          <p:cNvSpPr txBox="true"/>
          <p:nvPr/>
        </p:nvSpPr>
        <p:spPr>
          <a:xfrm rot="0">
            <a:off x="1676847" y="4250040"/>
            <a:ext cx="9300293" cy="3239135"/>
          </a:xfrm>
          <a:prstGeom prst="rect">
            <a:avLst/>
          </a:prstGeom>
        </p:spPr>
        <p:txBody>
          <a:bodyPr anchor="t" rtlCol="false" tIns="0" lIns="0" bIns="0" rIns="0">
            <a:spAutoFit/>
          </a:bodyPr>
          <a:lstStyle/>
          <a:p>
            <a:pPr algn="just">
              <a:lnSpc>
                <a:spcPts val="3640"/>
              </a:lnSpc>
            </a:pPr>
            <a:r>
              <a:rPr lang="en-US" sz="2600">
                <a:solidFill>
                  <a:srgbClr val="000000"/>
                </a:solidFill>
                <a:latin typeface="Sindbad"/>
                <a:ea typeface="Sindbad"/>
                <a:cs typeface="Sindbad"/>
                <a:sym typeface="Sindbad"/>
              </a:rPr>
              <a:t>Il movimento artistico si intreccia con le scoperte scientifiche del Novecento. Il principio di indeterminazione di Heisenberg, ad esempio, mostra che la realtà è fluida e complessa. Come descritto nei testi: "Non esiste una descrizione oggettiva delle cose in sé; la scienza costruisce modelli". Il surrealismo adotta una visione simile, rifiutando certezze assolute.</a:t>
            </a:r>
          </a:p>
          <a:p>
            <a:pPr algn="just">
              <a:lnSpc>
                <a:spcPts val="3640"/>
              </a:lnSpc>
            </a:pPr>
          </a:p>
        </p:txBody>
      </p:sp>
      <p:sp>
        <p:nvSpPr>
          <p:cNvPr name="Freeform 8" id="8">
            <a:hlinkClick r:id="rId5" action="ppaction://hlinksldjump"/>
          </p:cNvPr>
          <p:cNvSpPr/>
          <p:nvPr/>
        </p:nvSpPr>
        <p:spPr>
          <a:xfrm flipH="false" flipV="false" rot="0">
            <a:off x="17554731"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13839" y="0"/>
            <a:ext cx="4074161" cy="10351704"/>
            <a:chOff x="0" y="0"/>
            <a:chExt cx="1073030" cy="2726375"/>
          </a:xfrm>
        </p:grpSpPr>
        <p:sp>
          <p:nvSpPr>
            <p:cNvPr name="Freeform 3" id="3"/>
            <p:cNvSpPr/>
            <p:nvPr/>
          </p:nvSpPr>
          <p:spPr>
            <a:xfrm flipH="false" flipV="false" rot="0">
              <a:off x="0" y="0"/>
              <a:ext cx="1073030" cy="2726375"/>
            </a:xfrm>
            <a:custGeom>
              <a:avLst/>
              <a:gdLst/>
              <a:ahLst/>
              <a:cxnLst/>
              <a:rect r="r" b="b" t="t" l="l"/>
              <a:pathLst>
                <a:path h="2726375" w="1073030">
                  <a:moveTo>
                    <a:pt x="0" y="0"/>
                  </a:moveTo>
                  <a:lnTo>
                    <a:pt x="1073030" y="0"/>
                  </a:lnTo>
                  <a:lnTo>
                    <a:pt x="1073030" y="2726375"/>
                  </a:lnTo>
                  <a:lnTo>
                    <a:pt x="0" y="2726375"/>
                  </a:lnTo>
                  <a:close/>
                </a:path>
              </a:pathLst>
            </a:custGeom>
            <a:solidFill>
              <a:srgbClr val="D9D9D9"/>
            </a:solidFill>
          </p:spPr>
        </p:sp>
        <p:sp>
          <p:nvSpPr>
            <p:cNvPr name="TextBox 4" id="4"/>
            <p:cNvSpPr txBox="true"/>
            <p:nvPr/>
          </p:nvSpPr>
          <p:spPr>
            <a:xfrm>
              <a:off x="0" y="-104775"/>
              <a:ext cx="1073030" cy="28311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3274738" y="1955524"/>
            <a:ext cx="4694502" cy="6054527"/>
            <a:chOff x="0" y="0"/>
            <a:chExt cx="6259336" cy="8072702"/>
          </a:xfrm>
        </p:grpSpPr>
        <p:pic>
          <p:nvPicPr>
            <p:cNvPr name="Picture 6" id="6"/>
            <p:cNvPicPr>
              <a:picLocks noChangeAspect="true"/>
            </p:cNvPicPr>
            <p:nvPr/>
          </p:nvPicPr>
          <p:blipFill>
            <a:blip r:embed="rId2"/>
            <a:srcRect l="0" t="1313" r="0" b="1313"/>
            <a:stretch>
              <a:fillRect/>
            </a:stretch>
          </p:blipFill>
          <p:spPr>
            <a:xfrm flipH="false" flipV="false">
              <a:off x="0" y="0"/>
              <a:ext cx="6259336" cy="8072702"/>
            </a:xfrm>
            <a:prstGeom prst="rect">
              <a:avLst/>
            </a:prstGeom>
          </p:spPr>
        </p:pic>
      </p:grpSp>
      <p:grpSp>
        <p:nvGrpSpPr>
          <p:cNvPr name="Group 7" id="7"/>
          <p:cNvGrpSpPr/>
          <p:nvPr/>
        </p:nvGrpSpPr>
        <p:grpSpPr>
          <a:xfrm rot="0">
            <a:off x="0" y="1554144"/>
            <a:ext cx="790908" cy="7178713"/>
            <a:chOff x="0" y="0"/>
            <a:chExt cx="208305" cy="1890690"/>
          </a:xfrm>
        </p:grpSpPr>
        <p:sp>
          <p:nvSpPr>
            <p:cNvPr name="Freeform 8" id="8"/>
            <p:cNvSpPr/>
            <p:nvPr/>
          </p:nvSpPr>
          <p:spPr>
            <a:xfrm flipH="false" flipV="false" rot="0">
              <a:off x="0" y="0"/>
              <a:ext cx="208305" cy="1890690"/>
            </a:xfrm>
            <a:custGeom>
              <a:avLst/>
              <a:gdLst/>
              <a:ahLst/>
              <a:cxnLst/>
              <a:rect r="r" b="b" t="t" l="l"/>
              <a:pathLst>
                <a:path h="1890690" w="208305">
                  <a:moveTo>
                    <a:pt x="0" y="0"/>
                  </a:moveTo>
                  <a:lnTo>
                    <a:pt x="208305" y="0"/>
                  </a:lnTo>
                  <a:lnTo>
                    <a:pt x="208305" y="1890690"/>
                  </a:lnTo>
                  <a:lnTo>
                    <a:pt x="0" y="1890690"/>
                  </a:lnTo>
                  <a:close/>
                </a:path>
              </a:pathLst>
            </a:custGeom>
            <a:solidFill>
              <a:srgbClr val="000000"/>
            </a:solidFill>
          </p:spPr>
        </p:sp>
        <p:sp>
          <p:nvSpPr>
            <p:cNvPr name="TextBox 9" id="9"/>
            <p:cNvSpPr txBox="true"/>
            <p:nvPr/>
          </p:nvSpPr>
          <p:spPr>
            <a:xfrm>
              <a:off x="0" y="-104775"/>
              <a:ext cx="208305" cy="1995465"/>
            </a:xfrm>
            <a:prstGeom prst="rect">
              <a:avLst/>
            </a:prstGeom>
          </p:spPr>
          <p:txBody>
            <a:bodyPr anchor="ctr" rtlCol="false" tIns="50800" lIns="50800" bIns="50800" rIns="50800"/>
            <a:lstStyle/>
            <a:p>
              <a:pPr algn="ctr">
                <a:lnSpc>
                  <a:spcPts val="3640"/>
                </a:lnSpc>
              </a:pPr>
            </a:p>
          </p:txBody>
        </p:sp>
      </p:grpSp>
      <p:sp>
        <p:nvSpPr>
          <p:cNvPr name="Freeform 10" id="10">
            <a:hlinkClick r:id="rId5" action="ppaction://hlinksldjump"/>
          </p:cNvPr>
          <p:cNvSpPr/>
          <p:nvPr/>
        </p:nvSpPr>
        <p:spPr>
          <a:xfrm flipH="false" flipV="false" rot="0">
            <a:off x="17602605"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428563" y="2577940"/>
            <a:ext cx="11208520" cy="1878334"/>
          </a:xfrm>
          <a:prstGeom prst="rect">
            <a:avLst/>
          </a:prstGeom>
        </p:spPr>
        <p:txBody>
          <a:bodyPr anchor="t" rtlCol="false" tIns="0" lIns="0" bIns="0" rIns="0">
            <a:spAutoFit/>
          </a:bodyPr>
          <a:lstStyle/>
          <a:p>
            <a:pPr algn="l">
              <a:lnSpc>
                <a:spcPts val="7200"/>
              </a:lnSpc>
            </a:pPr>
            <a:r>
              <a:rPr lang="en-US" sz="7200">
                <a:solidFill>
                  <a:srgbClr val="000000"/>
                </a:solidFill>
                <a:latin typeface="Noto Serif Display"/>
                <a:ea typeface="Noto Serif Display"/>
                <a:cs typeface="Noto Serif Display"/>
                <a:sym typeface="Noto Serif Display"/>
              </a:rPr>
              <a:t>Letteratura e Soggettività</a:t>
            </a:r>
          </a:p>
          <a:p>
            <a:pPr algn="l">
              <a:lnSpc>
                <a:spcPts val="7200"/>
              </a:lnSpc>
            </a:pPr>
          </a:p>
        </p:txBody>
      </p:sp>
      <p:sp>
        <p:nvSpPr>
          <p:cNvPr name="TextBox 12" id="12"/>
          <p:cNvSpPr txBox="true"/>
          <p:nvPr/>
        </p:nvSpPr>
        <p:spPr>
          <a:xfrm rot="0">
            <a:off x="1428563" y="3851384"/>
            <a:ext cx="7776548" cy="3239135"/>
          </a:xfrm>
          <a:prstGeom prst="rect">
            <a:avLst/>
          </a:prstGeom>
        </p:spPr>
        <p:txBody>
          <a:bodyPr anchor="t" rtlCol="false" tIns="0" lIns="0" bIns="0" rIns="0">
            <a:spAutoFit/>
          </a:bodyPr>
          <a:lstStyle/>
          <a:p>
            <a:pPr algn="l">
              <a:lnSpc>
                <a:spcPts val="3640"/>
              </a:lnSpc>
            </a:pPr>
            <a:r>
              <a:rPr lang="en-US" sz="2600">
                <a:solidFill>
                  <a:srgbClr val="000000"/>
                </a:solidFill>
                <a:latin typeface="Sindbad"/>
                <a:ea typeface="Sindbad"/>
                <a:cs typeface="Sindbad"/>
                <a:sym typeface="Sindbad"/>
              </a:rPr>
              <a:t>La letteratura modernista, con autori come Proust e Woolf, condivideva l’interesse per la soggettività e il flusso dei pensieri. Questi scrittori, come gli artisti del movimento, cercavano di catturare la complessità dell’animo umano, mostrando che ogni persona vive una realtà diversa.</a:t>
            </a:r>
          </a:p>
          <a:p>
            <a:pPr algn="l">
              <a:lnSpc>
                <a:spcPts val="364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351704"/>
            <a:chOff x="0" y="0"/>
            <a:chExt cx="270933" cy="2726375"/>
          </a:xfrm>
        </p:grpSpPr>
        <p:sp>
          <p:nvSpPr>
            <p:cNvPr name="Freeform 3" id="3"/>
            <p:cNvSpPr/>
            <p:nvPr/>
          </p:nvSpPr>
          <p:spPr>
            <a:xfrm flipH="false" flipV="false" rot="0">
              <a:off x="0" y="0"/>
              <a:ext cx="270933" cy="2726375"/>
            </a:xfrm>
            <a:custGeom>
              <a:avLst/>
              <a:gdLst/>
              <a:ahLst/>
              <a:cxnLst/>
              <a:rect r="r" b="b" t="t" l="l"/>
              <a:pathLst>
                <a:path h="2726375" w="270933">
                  <a:moveTo>
                    <a:pt x="0" y="0"/>
                  </a:moveTo>
                  <a:lnTo>
                    <a:pt x="270933" y="0"/>
                  </a:lnTo>
                  <a:lnTo>
                    <a:pt x="270933" y="2726375"/>
                  </a:lnTo>
                  <a:lnTo>
                    <a:pt x="0" y="2726375"/>
                  </a:lnTo>
                  <a:close/>
                </a:path>
              </a:pathLst>
            </a:custGeom>
            <a:solidFill>
              <a:srgbClr val="D9D9D9"/>
            </a:solidFill>
          </p:spPr>
        </p:sp>
        <p:sp>
          <p:nvSpPr>
            <p:cNvPr name="TextBox 4" id="4"/>
            <p:cNvSpPr txBox="true"/>
            <p:nvPr/>
          </p:nvSpPr>
          <p:spPr>
            <a:xfrm>
              <a:off x="0" y="-104775"/>
              <a:ext cx="270933" cy="2831150"/>
            </a:xfrm>
            <a:prstGeom prst="rect">
              <a:avLst/>
            </a:prstGeom>
          </p:spPr>
          <p:txBody>
            <a:bodyPr anchor="ctr" rtlCol="false" tIns="50800" lIns="50800" bIns="50800" rIns="50800"/>
            <a:lstStyle/>
            <a:p>
              <a:pPr algn="ctr">
                <a:lnSpc>
                  <a:spcPts val="3640"/>
                </a:lnSpc>
              </a:pPr>
            </a:p>
          </p:txBody>
        </p:sp>
      </p:grpSp>
      <p:sp>
        <p:nvSpPr>
          <p:cNvPr name="Freeform 5" id="5">
            <a:hlinkClick r:id="rId4" action="ppaction://hlinksldjump"/>
          </p:cNvPr>
          <p:cNvSpPr/>
          <p:nvPr/>
        </p:nvSpPr>
        <p:spPr>
          <a:xfrm flipH="false" flipV="false" rot="0">
            <a:off x="17554731"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787013" y="1757351"/>
            <a:ext cx="4767719" cy="6356958"/>
          </a:xfrm>
          <a:custGeom>
            <a:avLst/>
            <a:gdLst/>
            <a:ahLst/>
            <a:cxnLst/>
            <a:rect r="r" b="b" t="t" l="l"/>
            <a:pathLst>
              <a:path h="6356958" w="4767719">
                <a:moveTo>
                  <a:pt x="0" y="0"/>
                </a:moveTo>
                <a:lnTo>
                  <a:pt x="4767718" y="0"/>
                </a:lnTo>
                <a:lnTo>
                  <a:pt x="4767718" y="6356958"/>
                </a:lnTo>
                <a:lnTo>
                  <a:pt x="0" y="6356958"/>
                </a:lnTo>
                <a:lnTo>
                  <a:pt x="0" y="0"/>
                </a:lnTo>
                <a:close/>
              </a:path>
            </a:pathLst>
          </a:custGeom>
          <a:blipFill>
            <a:blip r:embed="rId5"/>
            <a:stretch>
              <a:fillRect l="0" t="0" r="0" b="0"/>
            </a:stretch>
          </a:blipFill>
        </p:spPr>
      </p:sp>
      <p:sp>
        <p:nvSpPr>
          <p:cNvPr name="TextBox 7" id="7"/>
          <p:cNvSpPr txBox="true"/>
          <p:nvPr/>
        </p:nvSpPr>
        <p:spPr>
          <a:xfrm rot="0">
            <a:off x="1676847" y="2044699"/>
            <a:ext cx="9431864" cy="3707134"/>
          </a:xfrm>
          <a:prstGeom prst="rect">
            <a:avLst/>
          </a:prstGeom>
        </p:spPr>
        <p:txBody>
          <a:bodyPr anchor="t" rtlCol="false" tIns="0" lIns="0" bIns="0" rIns="0">
            <a:spAutoFit/>
          </a:bodyPr>
          <a:lstStyle/>
          <a:p>
            <a:pPr algn="l">
              <a:lnSpc>
                <a:spcPts val="7200"/>
              </a:lnSpc>
            </a:pPr>
            <a:r>
              <a:rPr lang="en-US" sz="7200">
                <a:solidFill>
                  <a:srgbClr val="000000"/>
                </a:solidFill>
                <a:latin typeface="Noto Serif Display"/>
                <a:ea typeface="Noto Serif Display"/>
                <a:cs typeface="Noto Serif Display"/>
                <a:sym typeface="Noto Serif Display"/>
              </a:rPr>
              <a:t>L'Influenza della Scienza sulla Letteratura</a:t>
            </a:r>
          </a:p>
          <a:p>
            <a:pPr algn="l">
              <a:lnSpc>
                <a:spcPts val="7200"/>
              </a:lnSpc>
            </a:pPr>
          </a:p>
        </p:txBody>
      </p:sp>
      <p:sp>
        <p:nvSpPr>
          <p:cNvPr name="TextBox 8" id="8"/>
          <p:cNvSpPr txBox="true"/>
          <p:nvPr/>
        </p:nvSpPr>
        <p:spPr>
          <a:xfrm rot="0">
            <a:off x="1676847" y="5215966"/>
            <a:ext cx="9300293" cy="2324735"/>
          </a:xfrm>
          <a:prstGeom prst="rect">
            <a:avLst/>
          </a:prstGeom>
        </p:spPr>
        <p:txBody>
          <a:bodyPr anchor="t" rtlCol="false" tIns="0" lIns="0" bIns="0" rIns="0">
            <a:spAutoFit/>
          </a:bodyPr>
          <a:lstStyle/>
          <a:p>
            <a:pPr algn="just">
              <a:lnSpc>
                <a:spcPts val="3640"/>
              </a:lnSpc>
            </a:pPr>
            <a:r>
              <a:rPr lang="en-US" sz="2600">
                <a:solidFill>
                  <a:srgbClr val="000000"/>
                </a:solidFill>
                <a:latin typeface="Sindbad"/>
                <a:ea typeface="Sindbad"/>
                <a:cs typeface="Sindbad"/>
                <a:sym typeface="Sindbad"/>
              </a:rPr>
              <a:t>Le scoperte scientifiche, come la teoria della relatività e la fisica quantistica, hanno ispirato nuove forme di narrazione, mettendo in discussione le strutture tradizionali e promuovendo una visione più frammentata e soggettiva della realtà.</a:t>
            </a:r>
          </a:p>
          <a:p>
            <a:pPr algn="just">
              <a:lnSpc>
                <a:spcPts val="364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13801" r="0" b="13801"/>
            <a:stretch>
              <a:fillRect/>
            </a:stretch>
          </p:blipFill>
          <p:spPr>
            <a:xfrm flipH="false" flipV="false">
              <a:off x="0" y="0"/>
              <a:ext cx="24384000" cy="13716000"/>
            </a:xfrm>
            <a:prstGeom prst="rect">
              <a:avLst/>
            </a:prstGeom>
          </p:spPr>
        </p:pic>
      </p:grpSp>
      <p:grpSp>
        <p:nvGrpSpPr>
          <p:cNvPr name="Group 4" id="4"/>
          <p:cNvGrpSpPr/>
          <p:nvPr/>
        </p:nvGrpSpPr>
        <p:grpSpPr>
          <a:xfrm rot="0">
            <a:off x="3885223" y="2545402"/>
            <a:ext cx="10602649" cy="5196197"/>
            <a:chOff x="0" y="0"/>
            <a:chExt cx="2792467" cy="1368546"/>
          </a:xfrm>
        </p:grpSpPr>
        <p:sp>
          <p:nvSpPr>
            <p:cNvPr name="Freeform 5" id="5"/>
            <p:cNvSpPr/>
            <p:nvPr/>
          </p:nvSpPr>
          <p:spPr>
            <a:xfrm flipH="false" flipV="false" rot="0">
              <a:off x="0" y="0"/>
              <a:ext cx="2792467" cy="1368546"/>
            </a:xfrm>
            <a:custGeom>
              <a:avLst/>
              <a:gdLst/>
              <a:ahLst/>
              <a:cxnLst/>
              <a:rect r="r" b="b" t="t" l="l"/>
              <a:pathLst>
                <a:path h="1368546" w="2792467">
                  <a:moveTo>
                    <a:pt x="0" y="0"/>
                  </a:moveTo>
                  <a:lnTo>
                    <a:pt x="2792467" y="0"/>
                  </a:lnTo>
                  <a:lnTo>
                    <a:pt x="2792467" y="1368546"/>
                  </a:lnTo>
                  <a:lnTo>
                    <a:pt x="0" y="1368546"/>
                  </a:lnTo>
                  <a:close/>
                </a:path>
              </a:pathLst>
            </a:custGeom>
            <a:solidFill>
              <a:srgbClr val="000000">
                <a:alpha val="89804"/>
              </a:srgbClr>
            </a:solidFill>
          </p:spPr>
        </p:sp>
        <p:sp>
          <p:nvSpPr>
            <p:cNvPr name="TextBox 6" id="6"/>
            <p:cNvSpPr txBox="true"/>
            <p:nvPr/>
          </p:nvSpPr>
          <p:spPr>
            <a:xfrm>
              <a:off x="0" y="-104775"/>
              <a:ext cx="2792467" cy="1473321"/>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5603412" y="4495946"/>
            <a:ext cx="7166271" cy="2666365"/>
          </a:xfrm>
          <a:prstGeom prst="rect">
            <a:avLst/>
          </a:prstGeom>
        </p:spPr>
        <p:txBody>
          <a:bodyPr anchor="t" rtlCol="false" tIns="0" lIns="0" bIns="0" rIns="0">
            <a:spAutoFit/>
          </a:bodyPr>
          <a:lstStyle/>
          <a:p>
            <a:pPr algn="ctr">
              <a:lnSpc>
                <a:spcPts val="2600"/>
              </a:lnSpc>
            </a:pPr>
            <a:r>
              <a:rPr lang="en-US" sz="2600">
                <a:solidFill>
                  <a:srgbClr val="FFFFFF"/>
                </a:solidFill>
                <a:latin typeface="Sindbad"/>
                <a:ea typeface="Sindbad"/>
                <a:cs typeface="Sindbad"/>
                <a:sym typeface="Sindbad"/>
              </a:rPr>
              <a:t>Il percorso attraverso il movimento surrealista, la psicanalisi, la scienza, le avanguardie e la filosofia del Novecento mostra come l’arte possa essere un mezzo per esplorare i misteri della mente. Salvador Dalí, con "L’apparizione di un volto e di una fruttiera sulla spiaggia", invita a guardare oltre l’apparenza.</a:t>
            </a:r>
          </a:p>
          <a:p>
            <a:pPr algn="ctr">
              <a:lnSpc>
                <a:spcPts val="2600"/>
              </a:lnSpc>
            </a:pPr>
          </a:p>
        </p:txBody>
      </p:sp>
      <p:sp>
        <p:nvSpPr>
          <p:cNvPr name="TextBox 8" id="8"/>
          <p:cNvSpPr txBox="true"/>
          <p:nvPr/>
        </p:nvSpPr>
        <p:spPr>
          <a:xfrm rot="0">
            <a:off x="3885223" y="3262651"/>
            <a:ext cx="10602649" cy="963934"/>
          </a:xfrm>
          <a:prstGeom prst="rect">
            <a:avLst/>
          </a:prstGeom>
        </p:spPr>
        <p:txBody>
          <a:bodyPr anchor="t" rtlCol="false" tIns="0" lIns="0" bIns="0" rIns="0">
            <a:spAutoFit/>
          </a:bodyPr>
          <a:lstStyle/>
          <a:p>
            <a:pPr algn="ctr">
              <a:lnSpc>
                <a:spcPts val="7200"/>
              </a:lnSpc>
              <a:spcBef>
                <a:spcPct val="0"/>
              </a:spcBef>
            </a:pPr>
            <a:r>
              <a:rPr lang="en-US" sz="7200">
                <a:solidFill>
                  <a:srgbClr val="FFFFFF"/>
                </a:solidFill>
                <a:latin typeface="Noto Serif Display"/>
                <a:ea typeface="Noto Serif Display"/>
                <a:cs typeface="Noto Serif Display"/>
                <a:sym typeface="Noto Serif Display"/>
              </a:rPr>
              <a:t>Conclusione</a:t>
            </a:r>
          </a:p>
        </p:txBody>
      </p:sp>
      <p:sp>
        <p:nvSpPr>
          <p:cNvPr name="Freeform 9" id="9">
            <a:hlinkClick r:id="rId5" action="ppaction://hlinksldjump"/>
          </p:cNvPr>
          <p:cNvSpPr/>
          <p:nvPr/>
        </p:nvSpPr>
        <p:spPr>
          <a:xfrm flipH="false" flipV="false" rot="0">
            <a:off x="17554731"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76265" y="4128481"/>
            <a:ext cx="3135469" cy="2030038"/>
            <a:chOff x="0" y="0"/>
            <a:chExt cx="1290197" cy="835329"/>
          </a:xfrm>
        </p:grpSpPr>
        <p:sp>
          <p:nvSpPr>
            <p:cNvPr name="Freeform 3" id="3"/>
            <p:cNvSpPr/>
            <p:nvPr/>
          </p:nvSpPr>
          <p:spPr>
            <a:xfrm flipH="false" flipV="false" rot="0">
              <a:off x="0" y="0"/>
              <a:ext cx="1290197" cy="835329"/>
            </a:xfrm>
            <a:custGeom>
              <a:avLst/>
              <a:gdLst/>
              <a:ahLst/>
              <a:cxnLst/>
              <a:rect r="r" b="b" t="t" l="l"/>
              <a:pathLst>
                <a:path h="835329" w="1290197">
                  <a:moveTo>
                    <a:pt x="645099" y="0"/>
                  </a:moveTo>
                  <a:cubicBezTo>
                    <a:pt x="288821" y="0"/>
                    <a:pt x="0" y="186995"/>
                    <a:pt x="0" y="417665"/>
                  </a:cubicBezTo>
                  <a:cubicBezTo>
                    <a:pt x="0" y="648334"/>
                    <a:pt x="288821" y="835329"/>
                    <a:pt x="645099" y="835329"/>
                  </a:cubicBezTo>
                  <a:cubicBezTo>
                    <a:pt x="1001377" y="835329"/>
                    <a:pt x="1290197" y="648334"/>
                    <a:pt x="1290197" y="417665"/>
                  </a:cubicBezTo>
                  <a:cubicBezTo>
                    <a:pt x="1290197" y="186995"/>
                    <a:pt x="1001377" y="0"/>
                    <a:pt x="645099"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120956" y="-26463"/>
              <a:ext cx="1048285" cy="783480"/>
            </a:xfrm>
            <a:prstGeom prst="rect">
              <a:avLst/>
            </a:prstGeom>
          </p:spPr>
          <p:txBody>
            <a:bodyPr anchor="ctr" rtlCol="false" tIns="50800" lIns="50800" bIns="50800" rIns="50800"/>
            <a:lstStyle/>
            <a:p>
              <a:pPr algn="ctr">
                <a:lnSpc>
                  <a:spcPts val="3640"/>
                </a:lnSpc>
              </a:pPr>
              <a:r>
                <a:rPr lang="en-US" sz="2600" u="sng">
                  <a:solidFill>
                    <a:srgbClr val="FFFFFF"/>
                  </a:solidFill>
                  <a:latin typeface="Sindbad"/>
                  <a:ea typeface="Sindbad"/>
                  <a:cs typeface="Sindbad"/>
                  <a:sym typeface="Sindbad"/>
                  <a:hlinkClick r:id="rId2" action="ppaction://hlinksldjump"/>
                </a:rPr>
                <a:t>DIPINTO SALVADOR DALI’</a:t>
              </a:r>
            </a:p>
          </p:txBody>
        </p:sp>
      </p:grpSp>
      <p:grpSp>
        <p:nvGrpSpPr>
          <p:cNvPr name="Group 5" id="5"/>
          <p:cNvGrpSpPr/>
          <p:nvPr/>
        </p:nvGrpSpPr>
        <p:grpSpPr>
          <a:xfrm rot="0">
            <a:off x="3789552" y="1910049"/>
            <a:ext cx="2003038" cy="1774801"/>
            <a:chOff x="0" y="0"/>
            <a:chExt cx="809648" cy="717392"/>
          </a:xfrm>
        </p:grpSpPr>
        <p:sp>
          <p:nvSpPr>
            <p:cNvPr name="Freeform 6" id="6"/>
            <p:cNvSpPr/>
            <p:nvPr/>
          </p:nvSpPr>
          <p:spPr>
            <a:xfrm flipH="false" flipV="false" rot="0">
              <a:off x="0" y="0"/>
              <a:ext cx="809648" cy="717392"/>
            </a:xfrm>
            <a:custGeom>
              <a:avLst/>
              <a:gdLst/>
              <a:ahLst/>
              <a:cxnLst/>
              <a:rect r="r" b="b" t="t" l="l"/>
              <a:pathLst>
                <a:path h="717392" w="809648">
                  <a:moveTo>
                    <a:pt x="127494" y="0"/>
                  </a:moveTo>
                  <a:lnTo>
                    <a:pt x="682154" y="0"/>
                  </a:lnTo>
                  <a:cubicBezTo>
                    <a:pt x="715967" y="0"/>
                    <a:pt x="748396" y="13432"/>
                    <a:pt x="772306" y="37342"/>
                  </a:cubicBezTo>
                  <a:cubicBezTo>
                    <a:pt x="796216" y="61252"/>
                    <a:pt x="809648" y="93681"/>
                    <a:pt x="809648" y="127494"/>
                  </a:cubicBezTo>
                  <a:lnTo>
                    <a:pt x="809648" y="589898"/>
                  </a:lnTo>
                  <a:cubicBezTo>
                    <a:pt x="809648" y="623712"/>
                    <a:pt x="796216" y="656140"/>
                    <a:pt x="772306" y="680050"/>
                  </a:cubicBezTo>
                  <a:cubicBezTo>
                    <a:pt x="748396" y="703960"/>
                    <a:pt x="715967" y="717392"/>
                    <a:pt x="682154" y="717392"/>
                  </a:cubicBezTo>
                  <a:lnTo>
                    <a:pt x="127494" y="717392"/>
                  </a:lnTo>
                  <a:cubicBezTo>
                    <a:pt x="93681" y="717392"/>
                    <a:pt x="61252" y="703960"/>
                    <a:pt x="37342" y="680050"/>
                  </a:cubicBezTo>
                  <a:cubicBezTo>
                    <a:pt x="13432" y="656140"/>
                    <a:pt x="0" y="623712"/>
                    <a:pt x="0" y="589898"/>
                  </a:cubicBezTo>
                  <a:lnTo>
                    <a:pt x="0" y="127494"/>
                  </a:lnTo>
                  <a:cubicBezTo>
                    <a:pt x="0" y="93681"/>
                    <a:pt x="13432" y="61252"/>
                    <a:pt x="37342" y="37342"/>
                  </a:cubicBezTo>
                  <a:cubicBezTo>
                    <a:pt x="61252" y="13432"/>
                    <a:pt x="93681" y="0"/>
                    <a:pt x="127494" y="0"/>
                  </a:cubicBezTo>
                  <a:close/>
                </a:path>
              </a:pathLst>
            </a:custGeom>
            <a:gradFill rotWithShape="true">
              <a:gsLst>
                <a:gs pos="0">
                  <a:srgbClr val="5DE0E6">
                    <a:alpha val="100000"/>
                  </a:srgbClr>
                </a:gs>
                <a:gs pos="100000">
                  <a:srgbClr val="004AAD">
                    <a:alpha val="100000"/>
                  </a:srgbClr>
                </a:gs>
              </a:gsLst>
              <a:lin ang="0"/>
            </a:gradFill>
          </p:spPr>
        </p:sp>
        <p:sp>
          <p:nvSpPr>
            <p:cNvPr name="TextBox 7" id="7"/>
            <p:cNvSpPr txBox="true"/>
            <p:nvPr/>
          </p:nvSpPr>
          <p:spPr>
            <a:xfrm>
              <a:off x="0" y="-104775"/>
              <a:ext cx="809648" cy="822167"/>
            </a:xfrm>
            <a:prstGeom prst="rect">
              <a:avLst/>
            </a:prstGeom>
          </p:spPr>
          <p:txBody>
            <a:bodyPr anchor="ctr" rtlCol="false" tIns="50800" lIns="50800" bIns="50800" rIns="50800"/>
            <a:lstStyle/>
            <a:p>
              <a:pPr algn="ctr">
                <a:lnSpc>
                  <a:spcPts val="3640"/>
                </a:lnSpc>
              </a:pPr>
              <a:r>
                <a:rPr lang="en-US" sz="2600" u="sng">
                  <a:solidFill>
                    <a:srgbClr val="FFFFFF"/>
                  </a:solidFill>
                  <a:latin typeface="Sindbad"/>
                  <a:ea typeface="Sindbad"/>
                  <a:cs typeface="Sindbad"/>
                  <a:sym typeface="Sindbad"/>
                  <a:hlinkClick r:id="rId3" action="ppaction://hlinksldjump"/>
                </a:rPr>
                <a:t>Tema centrale</a:t>
              </a:r>
            </a:p>
          </p:txBody>
        </p:sp>
      </p:grpSp>
      <p:grpSp>
        <p:nvGrpSpPr>
          <p:cNvPr name="Group 8" id="8"/>
          <p:cNvGrpSpPr/>
          <p:nvPr/>
        </p:nvGrpSpPr>
        <p:grpSpPr>
          <a:xfrm rot="0">
            <a:off x="6960959" y="1028700"/>
            <a:ext cx="2010836" cy="1774801"/>
            <a:chOff x="0" y="0"/>
            <a:chExt cx="686407" cy="605835"/>
          </a:xfrm>
        </p:grpSpPr>
        <p:sp>
          <p:nvSpPr>
            <p:cNvPr name="Freeform 9" id="9"/>
            <p:cNvSpPr/>
            <p:nvPr/>
          </p:nvSpPr>
          <p:spPr>
            <a:xfrm flipH="false" flipV="false" rot="0">
              <a:off x="0" y="0"/>
              <a:ext cx="686407" cy="605835"/>
            </a:xfrm>
            <a:custGeom>
              <a:avLst/>
              <a:gdLst/>
              <a:ahLst/>
              <a:cxnLst/>
              <a:rect r="r" b="b" t="t" l="l"/>
              <a:pathLst>
                <a:path h="605835" w="686407">
                  <a:moveTo>
                    <a:pt x="150386" y="0"/>
                  </a:moveTo>
                  <a:lnTo>
                    <a:pt x="536021" y="0"/>
                  </a:lnTo>
                  <a:cubicBezTo>
                    <a:pt x="575906" y="0"/>
                    <a:pt x="614157" y="15844"/>
                    <a:pt x="642360" y="44047"/>
                  </a:cubicBezTo>
                  <a:cubicBezTo>
                    <a:pt x="670562" y="72250"/>
                    <a:pt x="686407" y="110501"/>
                    <a:pt x="686407" y="150386"/>
                  </a:cubicBezTo>
                  <a:lnTo>
                    <a:pt x="686407" y="455450"/>
                  </a:lnTo>
                  <a:cubicBezTo>
                    <a:pt x="686407" y="495334"/>
                    <a:pt x="670562" y="533586"/>
                    <a:pt x="642360" y="561788"/>
                  </a:cubicBezTo>
                  <a:cubicBezTo>
                    <a:pt x="614157" y="589991"/>
                    <a:pt x="575906" y="605835"/>
                    <a:pt x="536021" y="605835"/>
                  </a:cubicBezTo>
                  <a:lnTo>
                    <a:pt x="150386" y="605835"/>
                  </a:lnTo>
                  <a:cubicBezTo>
                    <a:pt x="110501" y="605835"/>
                    <a:pt x="72250" y="589991"/>
                    <a:pt x="44047" y="561788"/>
                  </a:cubicBezTo>
                  <a:cubicBezTo>
                    <a:pt x="15844" y="533586"/>
                    <a:pt x="0" y="495334"/>
                    <a:pt x="0" y="455450"/>
                  </a:cubicBezTo>
                  <a:lnTo>
                    <a:pt x="0" y="150386"/>
                  </a:lnTo>
                  <a:cubicBezTo>
                    <a:pt x="0" y="110501"/>
                    <a:pt x="15844" y="72250"/>
                    <a:pt x="44047" y="44047"/>
                  </a:cubicBezTo>
                  <a:cubicBezTo>
                    <a:pt x="72250" y="15844"/>
                    <a:pt x="110501" y="0"/>
                    <a:pt x="150386" y="0"/>
                  </a:cubicBezTo>
                  <a:close/>
                </a:path>
              </a:pathLst>
            </a:custGeom>
            <a:gradFill rotWithShape="true">
              <a:gsLst>
                <a:gs pos="0">
                  <a:srgbClr val="5DE0E6">
                    <a:alpha val="100000"/>
                  </a:srgbClr>
                </a:gs>
                <a:gs pos="100000">
                  <a:srgbClr val="004AAD">
                    <a:alpha val="100000"/>
                  </a:srgbClr>
                </a:gs>
              </a:gsLst>
              <a:lin ang="0"/>
            </a:gradFill>
          </p:spPr>
        </p:sp>
        <p:sp>
          <p:nvSpPr>
            <p:cNvPr name="TextBox 10" id="10"/>
            <p:cNvSpPr txBox="true"/>
            <p:nvPr/>
          </p:nvSpPr>
          <p:spPr>
            <a:xfrm>
              <a:off x="0" y="-104775"/>
              <a:ext cx="686407" cy="710610"/>
            </a:xfrm>
            <a:prstGeom prst="rect">
              <a:avLst/>
            </a:prstGeom>
          </p:spPr>
          <p:txBody>
            <a:bodyPr anchor="ctr" rtlCol="false" tIns="50800" lIns="50800" bIns="50800" rIns="50800"/>
            <a:lstStyle/>
            <a:p>
              <a:pPr algn="ctr">
                <a:lnSpc>
                  <a:spcPts val="3640"/>
                </a:lnSpc>
              </a:pPr>
              <a:r>
                <a:rPr lang="en-US" sz="2600" u="sng">
                  <a:solidFill>
                    <a:srgbClr val="FFFFFF"/>
                  </a:solidFill>
                  <a:latin typeface="Sindbad"/>
                  <a:ea typeface="Sindbad"/>
                  <a:cs typeface="Sindbad"/>
                  <a:sym typeface="Sindbad"/>
                  <a:hlinkClick r:id="rId4" action="ppaction://hlinksldjump"/>
                </a:rPr>
                <a:t>Percezione e Inconscio</a:t>
              </a:r>
            </a:p>
          </p:txBody>
        </p:sp>
      </p:grpSp>
      <p:grpSp>
        <p:nvGrpSpPr>
          <p:cNvPr name="Group 11" id="11"/>
          <p:cNvGrpSpPr/>
          <p:nvPr/>
        </p:nvGrpSpPr>
        <p:grpSpPr>
          <a:xfrm rot="0">
            <a:off x="9491062" y="1029705"/>
            <a:ext cx="2034045" cy="1774801"/>
            <a:chOff x="0" y="0"/>
            <a:chExt cx="694329" cy="605835"/>
          </a:xfrm>
        </p:grpSpPr>
        <p:sp>
          <p:nvSpPr>
            <p:cNvPr name="Freeform 12" id="12"/>
            <p:cNvSpPr/>
            <p:nvPr/>
          </p:nvSpPr>
          <p:spPr>
            <a:xfrm flipH="false" flipV="false" rot="0">
              <a:off x="0" y="0"/>
              <a:ext cx="694329" cy="605835"/>
            </a:xfrm>
            <a:custGeom>
              <a:avLst/>
              <a:gdLst/>
              <a:ahLst/>
              <a:cxnLst/>
              <a:rect r="r" b="b" t="t" l="l"/>
              <a:pathLst>
                <a:path h="605835" w="694329">
                  <a:moveTo>
                    <a:pt x="148670" y="0"/>
                  </a:moveTo>
                  <a:lnTo>
                    <a:pt x="545660" y="0"/>
                  </a:lnTo>
                  <a:cubicBezTo>
                    <a:pt x="627767" y="0"/>
                    <a:pt x="694329" y="66562"/>
                    <a:pt x="694329" y="148670"/>
                  </a:cubicBezTo>
                  <a:lnTo>
                    <a:pt x="694329" y="457166"/>
                  </a:lnTo>
                  <a:cubicBezTo>
                    <a:pt x="694329" y="539274"/>
                    <a:pt x="627767" y="605835"/>
                    <a:pt x="545660" y="605835"/>
                  </a:cubicBezTo>
                  <a:lnTo>
                    <a:pt x="148670" y="605835"/>
                  </a:lnTo>
                  <a:cubicBezTo>
                    <a:pt x="66562" y="605835"/>
                    <a:pt x="0" y="539274"/>
                    <a:pt x="0" y="457166"/>
                  </a:cubicBezTo>
                  <a:lnTo>
                    <a:pt x="0" y="148670"/>
                  </a:lnTo>
                  <a:cubicBezTo>
                    <a:pt x="0" y="66562"/>
                    <a:pt x="66562" y="0"/>
                    <a:pt x="148670" y="0"/>
                  </a:cubicBezTo>
                  <a:close/>
                </a:path>
              </a:pathLst>
            </a:custGeom>
            <a:gradFill rotWithShape="true">
              <a:gsLst>
                <a:gs pos="0">
                  <a:srgbClr val="5DE0E6">
                    <a:alpha val="100000"/>
                  </a:srgbClr>
                </a:gs>
                <a:gs pos="100000">
                  <a:srgbClr val="004AAD">
                    <a:alpha val="100000"/>
                  </a:srgbClr>
                </a:gs>
              </a:gsLst>
              <a:lin ang="0"/>
            </a:gradFill>
          </p:spPr>
        </p:sp>
        <p:sp>
          <p:nvSpPr>
            <p:cNvPr name="TextBox 13" id="13"/>
            <p:cNvSpPr txBox="true"/>
            <p:nvPr/>
          </p:nvSpPr>
          <p:spPr>
            <a:xfrm>
              <a:off x="0" y="-104775"/>
              <a:ext cx="694329" cy="710610"/>
            </a:xfrm>
            <a:prstGeom prst="rect">
              <a:avLst/>
            </a:prstGeom>
          </p:spPr>
          <p:txBody>
            <a:bodyPr anchor="ctr" rtlCol="false" tIns="50800" lIns="50800" bIns="50800" rIns="50800"/>
            <a:lstStyle/>
            <a:p>
              <a:pPr algn="ctr">
                <a:lnSpc>
                  <a:spcPts val="3640"/>
                </a:lnSpc>
              </a:pPr>
              <a:r>
                <a:rPr lang="en-US" sz="2600" u="sng">
                  <a:solidFill>
                    <a:srgbClr val="FFFFFF"/>
                  </a:solidFill>
                  <a:latin typeface="Sindbad"/>
                  <a:ea typeface="Sindbad"/>
                  <a:cs typeface="Sindbad"/>
                  <a:sym typeface="Sindbad"/>
                  <a:hlinkClick r:id="rId5" action="ppaction://hlinksldjump"/>
                </a:rPr>
                <a:t>Origine Surrealismo</a:t>
              </a:r>
            </a:p>
          </p:txBody>
        </p:sp>
      </p:grpSp>
      <p:grpSp>
        <p:nvGrpSpPr>
          <p:cNvPr name="Group 14" id="14"/>
          <p:cNvGrpSpPr/>
          <p:nvPr/>
        </p:nvGrpSpPr>
        <p:grpSpPr>
          <a:xfrm rot="0">
            <a:off x="12696682" y="1910049"/>
            <a:ext cx="2057036" cy="1774801"/>
            <a:chOff x="0" y="0"/>
            <a:chExt cx="831474" cy="717392"/>
          </a:xfrm>
        </p:grpSpPr>
        <p:sp>
          <p:nvSpPr>
            <p:cNvPr name="Freeform 15" id="15"/>
            <p:cNvSpPr/>
            <p:nvPr/>
          </p:nvSpPr>
          <p:spPr>
            <a:xfrm flipH="false" flipV="false" rot="0">
              <a:off x="0" y="0"/>
              <a:ext cx="831474" cy="717392"/>
            </a:xfrm>
            <a:custGeom>
              <a:avLst/>
              <a:gdLst/>
              <a:ahLst/>
              <a:cxnLst/>
              <a:rect r="r" b="b" t="t" l="l"/>
              <a:pathLst>
                <a:path h="717392" w="831474">
                  <a:moveTo>
                    <a:pt x="124148" y="0"/>
                  </a:moveTo>
                  <a:lnTo>
                    <a:pt x="707327" y="0"/>
                  </a:lnTo>
                  <a:cubicBezTo>
                    <a:pt x="775892" y="0"/>
                    <a:pt x="831474" y="55583"/>
                    <a:pt x="831474" y="124148"/>
                  </a:cubicBezTo>
                  <a:lnTo>
                    <a:pt x="831474" y="593245"/>
                  </a:lnTo>
                  <a:cubicBezTo>
                    <a:pt x="831474" y="661810"/>
                    <a:pt x="775892" y="717392"/>
                    <a:pt x="707327" y="717392"/>
                  </a:cubicBezTo>
                  <a:lnTo>
                    <a:pt x="124148" y="717392"/>
                  </a:lnTo>
                  <a:cubicBezTo>
                    <a:pt x="55583" y="717392"/>
                    <a:pt x="0" y="661810"/>
                    <a:pt x="0" y="593245"/>
                  </a:cubicBezTo>
                  <a:lnTo>
                    <a:pt x="0" y="124148"/>
                  </a:lnTo>
                  <a:cubicBezTo>
                    <a:pt x="0" y="55583"/>
                    <a:pt x="55583" y="0"/>
                    <a:pt x="124148" y="0"/>
                  </a:cubicBezTo>
                  <a:close/>
                </a:path>
              </a:pathLst>
            </a:custGeom>
            <a:gradFill rotWithShape="true">
              <a:gsLst>
                <a:gs pos="0">
                  <a:srgbClr val="5DE0E6">
                    <a:alpha val="100000"/>
                  </a:srgbClr>
                </a:gs>
                <a:gs pos="100000">
                  <a:srgbClr val="004AAD">
                    <a:alpha val="100000"/>
                  </a:srgbClr>
                </a:gs>
              </a:gsLst>
              <a:lin ang="0"/>
            </a:gradFill>
          </p:spPr>
        </p:sp>
        <p:sp>
          <p:nvSpPr>
            <p:cNvPr name="TextBox 16" id="16"/>
            <p:cNvSpPr txBox="true"/>
            <p:nvPr/>
          </p:nvSpPr>
          <p:spPr>
            <a:xfrm>
              <a:off x="0" y="-104775"/>
              <a:ext cx="831474" cy="822167"/>
            </a:xfrm>
            <a:prstGeom prst="rect">
              <a:avLst/>
            </a:prstGeom>
          </p:spPr>
          <p:txBody>
            <a:bodyPr anchor="ctr" rtlCol="false" tIns="50800" lIns="50800" bIns="50800" rIns="50800"/>
            <a:lstStyle/>
            <a:p>
              <a:pPr algn="ctr">
                <a:lnSpc>
                  <a:spcPts val="3640"/>
                </a:lnSpc>
              </a:pPr>
              <a:r>
                <a:rPr lang="en-US" sz="2600" u="sng">
                  <a:solidFill>
                    <a:srgbClr val="FFFFFF"/>
                  </a:solidFill>
                  <a:latin typeface="Sindbad"/>
                  <a:ea typeface="Sindbad"/>
                  <a:cs typeface="Sindbad"/>
                  <a:sym typeface="Sindbad"/>
                  <a:hlinkClick r:id="rId6" action="ppaction://hlinksldjump"/>
                </a:rPr>
                <a:t>André Breton</a:t>
              </a:r>
            </a:p>
          </p:txBody>
        </p:sp>
      </p:grpSp>
      <p:grpSp>
        <p:nvGrpSpPr>
          <p:cNvPr name="Group 17" id="17"/>
          <p:cNvGrpSpPr/>
          <p:nvPr/>
        </p:nvGrpSpPr>
        <p:grpSpPr>
          <a:xfrm rot="0">
            <a:off x="6960959" y="7504924"/>
            <a:ext cx="2010836" cy="1753376"/>
            <a:chOff x="0" y="0"/>
            <a:chExt cx="812800" cy="708732"/>
          </a:xfrm>
        </p:grpSpPr>
        <p:sp>
          <p:nvSpPr>
            <p:cNvPr name="Freeform 18" id="18"/>
            <p:cNvSpPr/>
            <p:nvPr/>
          </p:nvSpPr>
          <p:spPr>
            <a:xfrm flipH="false" flipV="false" rot="0">
              <a:off x="0" y="0"/>
              <a:ext cx="812800" cy="708732"/>
            </a:xfrm>
            <a:custGeom>
              <a:avLst/>
              <a:gdLst/>
              <a:ahLst/>
              <a:cxnLst/>
              <a:rect r="r" b="b" t="t" l="l"/>
              <a:pathLst>
                <a:path h="708732" w="812800">
                  <a:moveTo>
                    <a:pt x="127000" y="0"/>
                  </a:moveTo>
                  <a:lnTo>
                    <a:pt x="685800" y="0"/>
                  </a:lnTo>
                  <a:cubicBezTo>
                    <a:pt x="755940" y="0"/>
                    <a:pt x="812800" y="56860"/>
                    <a:pt x="812800" y="127000"/>
                  </a:cubicBezTo>
                  <a:lnTo>
                    <a:pt x="812800" y="581732"/>
                  </a:lnTo>
                  <a:cubicBezTo>
                    <a:pt x="812800" y="615415"/>
                    <a:pt x="799420" y="647718"/>
                    <a:pt x="775603" y="671535"/>
                  </a:cubicBezTo>
                  <a:cubicBezTo>
                    <a:pt x="751785" y="695352"/>
                    <a:pt x="719482" y="708732"/>
                    <a:pt x="685800" y="708732"/>
                  </a:cubicBezTo>
                  <a:lnTo>
                    <a:pt x="127000" y="708732"/>
                  </a:lnTo>
                  <a:cubicBezTo>
                    <a:pt x="56860" y="708732"/>
                    <a:pt x="0" y="651872"/>
                    <a:pt x="0" y="581732"/>
                  </a:cubicBezTo>
                  <a:lnTo>
                    <a:pt x="0" y="127000"/>
                  </a:lnTo>
                  <a:cubicBezTo>
                    <a:pt x="0" y="56860"/>
                    <a:pt x="56860" y="0"/>
                    <a:pt x="127000" y="0"/>
                  </a:cubicBezTo>
                  <a:close/>
                </a:path>
              </a:pathLst>
            </a:custGeom>
            <a:gradFill rotWithShape="true">
              <a:gsLst>
                <a:gs pos="0">
                  <a:srgbClr val="5DE0E6">
                    <a:alpha val="100000"/>
                  </a:srgbClr>
                </a:gs>
                <a:gs pos="100000">
                  <a:srgbClr val="004AAD">
                    <a:alpha val="100000"/>
                  </a:srgbClr>
                </a:gs>
              </a:gsLst>
              <a:lin ang="0"/>
            </a:gradFill>
          </p:spPr>
        </p:sp>
        <p:sp>
          <p:nvSpPr>
            <p:cNvPr name="TextBox 19" id="19"/>
            <p:cNvSpPr txBox="true"/>
            <p:nvPr/>
          </p:nvSpPr>
          <p:spPr>
            <a:xfrm>
              <a:off x="0" y="-104775"/>
              <a:ext cx="812800" cy="813507"/>
            </a:xfrm>
            <a:prstGeom prst="rect">
              <a:avLst/>
            </a:prstGeom>
          </p:spPr>
          <p:txBody>
            <a:bodyPr anchor="ctr" rtlCol="false" tIns="50800" lIns="50800" bIns="50800" rIns="50800"/>
            <a:lstStyle/>
            <a:p>
              <a:pPr algn="ctr">
                <a:lnSpc>
                  <a:spcPts val="3640"/>
                </a:lnSpc>
              </a:pPr>
              <a:r>
                <a:rPr lang="en-US" sz="2600" u="sng">
                  <a:solidFill>
                    <a:srgbClr val="FFFFFF"/>
                  </a:solidFill>
                  <a:latin typeface="Sindbad"/>
                  <a:ea typeface="Sindbad"/>
                  <a:cs typeface="Sindbad"/>
                  <a:sym typeface="Sindbad"/>
                  <a:hlinkClick r:id="rId7" action="ppaction://hlinksldjump"/>
                </a:rPr>
                <a:t>Dadaismo</a:t>
              </a:r>
            </a:p>
          </p:txBody>
        </p:sp>
      </p:grpSp>
      <p:grpSp>
        <p:nvGrpSpPr>
          <p:cNvPr name="Group 20" id="20"/>
          <p:cNvGrpSpPr/>
          <p:nvPr/>
        </p:nvGrpSpPr>
        <p:grpSpPr>
          <a:xfrm rot="0">
            <a:off x="9491062" y="7483499"/>
            <a:ext cx="2034045" cy="1774801"/>
            <a:chOff x="0" y="0"/>
            <a:chExt cx="822181" cy="717392"/>
          </a:xfrm>
        </p:grpSpPr>
        <p:sp>
          <p:nvSpPr>
            <p:cNvPr name="Freeform 21" id="21"/>
            <p:cNvSpPr/>
            <p:nvPr/>
          </p:nvSpPr>
          <p:spPr>
            <a:xfrm flipH="false" flipV="false" rot="0">
              <a:off x="0" y="0"/>
              <a:ext cx="822181" cy="717392"/>
            </a:xfrm>
            <a:custGeom>
              <a:avLst/>
              <a:gdLst/>
              <a:ahLst/>
              <a:cxnLst/>
              <a:rect r="r" b="b" t="t" l="l"/>
              <a:pathLst>
                <a:path h="717392" w="822181">
                  <a:moveTo>
                    <a:pt x="125551" y="0"/>
                  </a:moveTo>
                  <a:lnTo>
                    <a:pt x="696631" y="0"/>
                  </a:lnTo>
                  <a:cubicBezTo>
                    <a:pt x="729929" y="0"/>
                    <a:pt x="761863" y="13228"/>
                    <a:pt x="785408" y="36773"/>
                  </a:cubicBezTo>
                  <a:cubicBezTo>
                    <a:pt x="808954" y="60318"/>
                    <a:pt x="822181" y="92253"/>
                    <a:pt x="822181" y="125551"/>
                  </a:cubicBezTo>
                  <a:lnTo>
                    <a:pt x="822181" y="591842"/>
                  </a:lnTo>
                  <a:cubicBezTo>
                    <a:pt x="822181" y="625140"/>
                    <a:pt x="808954" y="657074"/>
                    <a:pt x="785408" y="680619"/>
                  </a:cubicBezTo>
                  <a:cubicBezTo>
                    <a:pt x="761863" y="704165"/>
                    <a:pt x="729929" y="717392"/>
                    <a:pt x="696631" y="717392"/>
                  </a:cubicBezTo>
                  <a:lnTo>
                    <a:pt x="125551" y="717392"/>
                  </a:lnTo>
                  <a:cubicBezTo>
                    <a:pt x="92253" y="717392"/>
                    <a:pt x="60318" y="704165"/>
                    <a:pt x="36773" y="680619"/>
                  </a:cubicBezTo>
                  <a:cubicBezTo>
                    <a:pt x="13228" y="657074"/>
                    <a:pt x="0" y="625140"/>
                    <a:pt x="0" y="591842"/>
                  </a:cubicBezTo>
                  <a:lnTo>
                    <a:pt x="0" y="125551"/>
                  </a:lnTo>
                  <a:cubicBezTo>
                    <a:pt x="0" y="92253"/>
                    <a:pt x="13228" y="60318"/>
                    <a:pt x="36773" y="36773"/>
                  </a:cubicBezTo>
                  <a:cubicBezTo>
                    <a:pt x="60318" y="13228"/>
                    <a:pt x="92253" y="0"/>
                    <a:pt x="125551" y="0"/>
                  </a:cubicBezTo>
                  <a:close/>
                </a:path>
              </a:pathLst>
            </a:custGeom>
            <a:gradFill rotWithShape="true">
              <a:gsLst>
                <a:gs pos="0">
                  <a:srgbClr val="5DE0E6">
                    <a:alpha val="100000"/>
                  </a:srgbClr>
                </a:gs>
                <a:gs pos="100000">
                  <a:srgbClr val="004AAD">
                    <a:alpha val="100000"/>
                  </a:srgbClr>
                </a:gs>
              </a:gsLst>
              <a:lin ang="0"/>
            </a:gradFill>
          </p:spPr>
        </p:sp>
        <p:sp>
          <p:nvSpPr>
            <p:cNvPr name="TextBox 22" id="22"/>
            <p:cNvSpPr txBox="true"/>
            <p:nvPr/>
          </p:nvSpPr>
          <p:spPr>
            <a:xfrm>
              <a:off x="0" y="-104775"/>
              <a:ext cx="822181" cy="822167"/>
            </a:xfrm>
            <a:prstGeom prst="rect">
              <a:avLst/>
            </a:prstGeom>
          </p:spPr>
          <p:txBody>
            <a:bodyPr anchor="ctr" rtlCol="false" tIns="50800" lIns="50800" bIns="50800" rIns="50800"/>
            <a:lstStyle/>
            <a:p>
              <a:pPr algn="ctr">
                <a:lnSpc>
                  <a:spcPts val="3640"/>
                </a:lnSpc>
              </a:pPr>
              <a:r>
                <a:rPr lang="en-US" sz="2600" u="sng">
                  <a:solidFill>
                    <a:srgbClr val="FFFFFF"/>
                  </a:solidFill>
                  <a:latin typeface="Sindbad"/>
                  <a:ea typeface="Sindbad"/>
                  <a:cs typeface="Sindbad"/>
                  <a:sym typeface="Sindbad"/>
                  <a:hlinkClick r:id="rId8" action="ppaction://hlinksldjump"/>
                </a:rPr>
                <a:t>Futurismo</a:t>
              </a:r>
            </a:p>
          </p:txBody>
        </p:sp>
      </p:grpSp>
      <p:grpSp>
        <p:nvGrpSpPr>
          <p:cNvPr name="Group 23" id="23"/>
          <p:cNvGrpSpPr/>
          <p:nvPr/>
        </p:nvGrpSpPr>
        <p:grpSpPr>
          <a:xfrm rot="0">
            <a:off x="12557743" y="6853844"/>
            <a:ext cx="2195975" cy="1763432"/>
            <a:chOff x="0" y="0"/>
            <a:chExt cx="679193" cy="545412"/>
          </a:xfrm>
        </p:grpSpPr>
        <p:sp>
          <p:nvSpPr>
            <p:cNvPr name="Freeform 24" id="24"/>
            <p:cNvSpPr/>
            <p:nvPr/>
          </p:nvSpPr>
          <p:spPr>
            <a:xfrm flipH="false" flipV="false" rot="0">
              <a:off x="0" y="0"/>
              <a:ext cx="679193" cy="545412"/>
            </a:xfrm>
            <a:custGeom>
              <a:avLst/>
              <a:gdLst/>
              <a:ahLst/>
              <a:cxnLst/>
              <a:rect r="r" b="b" t="t" l="l"/>
              <a:pathLst>
                <a:path h="545412" w="679193">
                  <a:moveTo>
                    <a:pt x="151983" y="0"/>
                  </a:moveTo>
                  <a:lnTo>
                    <a:pt x="527210" y="0"/>
                  </a:lnTo>
                  <a:cubicBezTo>
                    <a:pt x="567519" y="0"/>
                    <a:pt x="606176" y="16012"/>
                    <a:pt x="634678" y="44515"/>
                  </a:cubicBezTo>
                  <a:cubicBezTo>
                    <a:pt x="663181" y="73017"/>
                    <a:pt x="679193" y="111674"/>
                    <a:pt x="679193" y="151983"/>
                  </a:cubicBezTo>
                  <a:lnTo>
                    <a:pt x="679193" y="393429"/>
                  </a:lnTo>
                  <a:cubicBezTo>
                    <a:pt x="679193" y="433737"/>
                    <a:pt x="663181" y="472395"/>
                    <a:pt x="634678" y="500897"/>
                  </a:cubicBezTo>
                  <a:cubicBezTo>
                    <a:pt x="606176" y="529399"/>
                    <a:pt x="567519" y="545412"/>
                    <a:pt x="527210" y="545412"/>
                  </a:cubicBezTo>
                  <a:lnTo>
                    <a:pt x="151983" y="545412"/>
                  </a:lnTo>
                  <a:cubicBezTo>
                    <a:pt x="111674" y="545412"/>
                    <a:pt x="73017" y="529399"/>
                    <a:pt x="44515" y="500897"/>
                  </a:cubicBezTo>
                  <a:cubicBezTo>
                    <a:pt x="16012" y="472395"/>
                    <a:pt x="0" y="433737"/>
                    <a:pt x="0" y="393429"/>
                  </a:cubicBezTo>
                  <a:lnTo>
                    <a:pt x="0" y="151983"/>
                  </a:lnTo>
                  <a:cubicBezTo>
                    <a:pt x="0" y="111674"/>
                    <a:pt x="16012" y="73017"/>
                    <a:pt x="44515" y="44515"/>
                  </a:cubicBezTo>
                  <a:cubicBezTo>
                    <a:pt x="73017" y="16012"/>
                    <a:pt x="111674" y="0"/>
                    <a:pt x="151983" y="0"/>
                  </a:cubicBezTo>
                  <a:close/>
                </a:path>
              </a:pathLst>
            </a:custGeom>
            <a:gradFill rotWithShape="true">
              <a:gsLst>
                <a:gs pos="0">
                  <a:srgbClr val="5DE0E6">
                    <a:alpha val="100000"/>
                  </a:srgbClr>
                </a:gs>
                <a:gs pos="100000">
                  <a:srgbClr val="004AAD">
                    <a:alpha val="100000"/>
                  </a:srgbClr>
                </a:gs>
              </a:gsLst>
              <a:lin ang="0"/>
            </a:gradFill>
          </p:spPr>
        </p:sp>
        <p:sp>
          <p:nvSpPr>
            <p:cNvPr name="TextBox 25" id="25"/>
            <p:cNvSpPr txBox="true"/>
            <p:nvPr/>
          </p:nvSpPr>
          <p:spPr>
            <a:xfrm>
              <a:off x="0" y="-104775"/>
              <a:ext cx="679193" cy="650187"/>
            </a:xfrm>
            <a:prstGeom prst="rect">
              <a:avLst/>
            </a:prstGeom>
          </p:spPr>
          <p:txBody>
            <a:bodyPr anchor="ctr" rtlCol="false" tIns="50800" lIns="50800" bIns="50800" rIns="50800"/>
            <a:lstStyle/>
            <a:p>
              <a:pPr algn="ctr">
                <a:lnSpc>
                  <a:spcPts val="3640"/>
                </a:lnSpc>
              </a:pPr>
              <a:r>
                <a:rPr lang="en-US" sz="2600" u="sng">
                  <a:solidFill>
                    <a:srgbClr val="FFFFFF"/>
                  </a:solidFill>
                  <a:latin typeface="Sindbad"/>
                  <a:ea typeface="Sindbad"/>
                  <a:cs typeface="Sindbad"/>
                  <a:sym typeface="Sindbad"/>
                  <a:hlinkClick r:id="rId9" action="ppaction://hlinksldjump"/>
                </a:rPr>
                <a:t>Arte come linguaggio dell’inconscio</a:t>
              </a:r>
            </a:p>
          </p:txBody>
        </p:sp>
      </p:grpSp>
      <p:grpSp>
        <p:nvGrpSpPr>
          <p:cNvPr name="Group 26" id="26"/>
          <p:cNvGrpSpPr/>
          <p:nvPr/>
        </p:nvGrpSpPr>
        <p:grpSpPr>
          <a:xfrm rot="0">
            <a:off x="13725200" y="4383718"/>
            <a:ext cx="2057036" cy="2022205"/>
            <a:chOff x="0" y="0"/>
            <a:chExt cx="765679" cy="752714"/>
          </a:xfrm>
        </p:grpSpPr>
        <p:sp>
          <p:nvSpPr>
            <p:cNvPr name="Freeform 27" id="27"/>
            <p:cNvSpPr/>
            <p:nvPr/>
          </p:nvSpPr>
          <p:spPr>
            <a:xfrm flipH="false" flipV="false" rot="0">
              <a:off x="0" y="0"/>
              <a:ext cx="765679" cy="752714"/>
            </a:xfrm>
            <a:custGeom>
              <a:avLst/>
              <a:gdLst/>
              <a:ahLst/>
              <a:cxnLst/>
              <a:rect r="r" b="b" t="t" l="l"/>
              <a:pathLst>
                <a:path h="752714" w="765679">
                  <a:moveTo>
                    <a:pt x="134816" y="0"/>
                  </a:moveTo>
                  <a:lnTo>
                    <a:pt x="630863" y="0"/>
                  </a:lnTo>
                  <a:cubicBezTo>
                    <a:pt x="666618" y="0"/>
                    <a:pt x="700909" y="14204"/>
                    <a:pt x="726192" y="39487"/>
                  </a:cubicBezTo>
                  <a:cubicBezTo>
                    <a:pt x="751475" y="64769"/>
                    <a:pt x="765679" y="99060"/>
                    <a:pt x="765679" y="134816"/>
                  </a:cubicBezTo>
                  <a:lnTo>
                    <a:pt x="765679" y="617898"/>
                  </a:lnTo>
                  <a:cubicBezTo>
                    <a:pt x="765679" y="653654"/>
                    <a:pt x="751475" y="687944"/>
                    <a:pt x="726192" y="713227"/>
                  </a:cubicBezTo>
                  <a:cubicBezTo>
                    <a:pt x="700909" y="738510"/>
                    <a:pt x="666618" y="752714"/>
                    <a:pt x="630863" y="752714"/>
                  </a:cubicBezTo>
                  <a:lnTo>
                    <a:pt x="134816" y="752714"/>
                  </a:lnTo>
                  <a:cubicBezTo>
                    <a:pt x="99060" y="752714"/>
                    <a:pt x="64769" y="738510"/>
                    <a:pt x="39487" y="713227"/>
                  </a:cubicBezTo>
                  <a:cubicBezTo>
                    <a:pt x="14204" y="687944"/>
                    <a:pt x="0" y="653654"/>
                    <a:pt x="0" y="617898"/>
                  </a:cubicBezTo>
                  <a:lnTo>
                    <a:pt x="0" y="134816"/>
                  </a:lnTo>
                  <a:cubicBezTo>
                    <a:pt x="0" y="99060"/>
                    <a:pt x="14204" y="64769"/>
                    <a:pt x="39487" y="39487"/>
                  </a:cubicBezTo>
                  <a:cubicBezTo>
                    <a:pt x="64769" y="14204"/>
                    <a:pt x="99060" y="0"/>
                    <a:pt x="134816" y="0"/>
                  </a:cubicBezTo>
                  <a:close/>
                </a:path>
              </a:pathLst>
            </a:custGeom>
            <a:gradFill rotWithShape="true">
              <a:gsLst>
                <a:gs pos="0">
                  <a:srgbClr val="5DE0E6">
                    <a:alpha val="100000"/>
                  </a:srgbClr>
                </a:gs>
                <a:gs pos="100000">
                  <a:srgbClr val="004AAD">
                    <a:alpha val="100000"/>
                  </a:srgbClr>
                </a:gs>
              </a:gsLst>
              <a:lin ang="0"/>
            </a:gradFill>
          </p:spPr>
        </p:sp>
        <p:sp>
          <p:nvSpPr>
            <p:cNvPr name="TextBox 28" id="28"/>
            <p:cNvSpPr txBox="true"/>
            <p:nvPr/>
          </p:nvSpPr>
          <p:spPr>
            <a:xfrm>
              <a:off x="0" y="-104775"/>
              <a:ext cx="765679" cy="857489"/>
            </a:xfrm>
            <a:prstGeom prst="rect">
              <a:avLst/>
            </a:prstGeom>
          </p:spPr>
          <p:txBody>
            <a:bodyPr anchor="ctr" rtlCol="false" tIns="50800" lIns="50800" bIns="50800" rIns="50800"/>
            <a:lstStyle/>
            <a:p>
              <a:pPr algn="ctr">
                <a:lnSpc>
                  <a:spcPts val="3640"/>
                </a:lnSpc>
              </a:pPr>
              <a:r>
                <a:rPr lang="en-US" sz="2600" u="sng">
                  <a:solidFill>
                    <a:srgbClr val="FFFFFF"/>
                  </a:solidFill>
                  <a:latin typeface="Sindbad"/>
                  <a:ea typeface="Sindbad"/>
                  <a:cs typeface="Sindbad"/>
                  <a:sym typeface="Sindbad"/>
                  <a:hlinkClick r:id="rId10" action="ppaction://hlinksldjump"/>
                </a:rPr>
                <a:t>Freud e la Psicanalisi</a:t>
              </a:r>
            </a:p>
          </p:txBody>
        </p:sp>
      </p:grpSp>
      <p:grpSp>
        <p:nvGrpSpPr>
          <p:cNvPr name="Group 29" id="29"/>
          <p:cNvGrpSpPr/>
          <p:nvPr/>
        </p:nvGrpSpPr>
        <p:grpSpPr>
          <a:xfrm rot="0">
            <a:off x="2734036" y="4383718"/>
            <a:ext cx="2057036" cy="1774801"/>
            <a:chOff x="0" y="0"/>
            <a:chExt cx="740564" cy="638955"/>
          </a:xfrm>
        </p:grpSpPr>
        <p:sp>
          <p:nvSpPr>
            <p:cNvPr name="Freeform 30" id="30"/>
            <p:cNvSpPr/>
            <p:nvPr/>
          </p:nvSpPr>
          <p:spPr>
            <a:xfrm flipH="false" flipV="false" rot="0">
              <a:off x="0" y="0"/>
              <a:ext cx="740564" cy="638955"/>
            </a:xfrm>
            <a:custGeom>
              <a:avLst/>
              <a:gdLst/>
              <a:ahLst/>
              <a:cxnLst/>
              <a:rect r="r" b="b" t="t" l="l"/>
              <a:pathLst>
                <a:path h="638955" w="740564">
                  <a:moveTo>
                    <a:pt x="139388" y="0"/>
                  </a:moveTo>
                  <a:lnTo>
                    <a:pt x="601176" y="0"/>
                  </a:lnTo>
                  <a:cubicBezTo>
                    <a:pt x="638144" y="0"/>
                    <a:pt x="673598" y="14685"/>
                    <a:pt x="699738" y="40826"/>
                  </a:cubicBezTo>
                  <a:cubicBezTo>
                    <a:pt x="725878" y="66966"/>
                    <a:pt x="740564" y="102420"/>
                    <a:pt x="740564" y="139388"/>
                  </a:cubicBezTo>
                  <a:lnTo>
                    <a:pt x="740564" y="499567"/>
                  </a:lnTo>
                  <a:cubicBezTo>
                    <a:pt x="740564" y="536535"/>
                    <a:pt x="725878" y="571989"/>
                    <a:pt x="699738" y="598129"/>
                  </a:cubicBezTo>
                  <a:cubicBezTo>
                    <a:pt x="673598" y="624270"/>
                    <a:pt x="638144" y="638955"/>
                    <a:pt x="601176" y="638955"/>
                  </a:cubicBezTo>
                  <a:lnTo>
                    <a:pt x="139388" y="638955"/>
                  </a:lnTo>
                  <a:cubicBezTo>
                    <a:pt x="102420" y="638955"/>
                    <a:pt x="66966" y="624270"/>
                    <a:pt x="40826" y="598129"/>
                  </a:cubicBezTo>
                  <a:cubicBezTo>
                    <a:pt x="14685" y="571989"/>
                    <a:pt x="0" y="536535"/>
                    <a:pt x="0" y="499567"/>
                  </a:cubicBezTo>
                  <a:lnTo>
                    <a:pt x="0" y="139388"/>
                  </a:lnTo>
                  <a:cubicBezTo>
                    <a:pt x="0" y="102420"/>
                    <a:pt x="14685" y="66966"/>
                    <a:pt x="40826" y="40826"/>
                  </a:cubicBezTo>
                  <a:cubicBezTo>
                    <a:pt x="66966" y="14685"/>
                    <a:pt x="102420" y="0"/>
                    <a:pt x="139388" y="0"/>
                  </a:cubicBezTo>
                  <a:close/>
                </a:path>
              </a:pathLst>
            </a:custGeom>
            <a:gradFill rotWithShape="true">
              <a:gsLst>
                <a:gs pos="0">
                  <a:srgbClr val="5DE0E6">
                    <a:alpha val="100000"/>
                  </a:srgbClr>
                </a:gs>
                <a:gs pos="100000">
                  <a:srgbClr val="004AAD">
                    <a:alpha val="100000"/>
                  </a:srgbClr>
                </a:gs>
              </a:gsLst>
              <a:lin ang="0"/>
            </a:gradFill>
          </p:spPr>
        </p:sp>
        <p:sp>
          <p:nvSpPr>
            <p:cNvPr name="TextBox 31" id="31"/>
            <p:cNvSpPr txBox="true"/>
            <p:nvPr/>
          </p:nvSpPr>
          <p:spPr>
            <a:xfrm>
              <a:off x="0" y="-104775"/>
              <a:ext cx="740564" cy="743730"/>
            </a:xfrm>
            <a:prstGeom prst="rect">
              <a:avLst/>
            </a:prstGeom>
          </p:spPr>
          <p:txBody>
            <a:bodyPr anchor="ctr" rtlCol="false" tIns="50800" lIns="50800" bIns="50800" rIns="50800"/>
            <a:lstStyle/>
            <a:p>
              <a:pPr algn="ctr">
                <a:lnSpc>
                  <a:spcPts val="3640"/>
                </a:lnSpc>
              </a:pPr>
              <a:r>
                <a:rPr lang="en-US" sz="2600" u="sng">
                  <a:solidFill>
                    <a:srgbClr val="FFFFFF"/>
                  </a:solidFill>
                  <a:latin typeface="Sindbad"/>
                  <a:ea typeface="Sindbad"/>
                  <a:cs typeface="Sindbad"/>
                  <a:sym typeface="Sindbad"/>
                  <a:hlinkClick r:id="rId11" action="ppaction://hlinksldjump"/>
                </a:rPr>
                <a:t>Scoperte scientifiche</a:t>
              </a:r>
            </a:p>
          </p:txBody>
        </p:sp>
      </p:grpSp>
      <p:grpSp>
        <p:nvGrpSpPr>
          <p:cNvPr name="Group 32" id="32"/>
          <p:cNvGrpSpPr/>
          <p:nvPr/>
        </p:nvGrpSpPr>
        <p:grpSpPr>
          <a:xfrm rot="0">
            <a:off x="3789552" y="6853844"/>
            <a:ext cx="2057036" cy="1763432"/>
            <a:chOff x="0" y="0"/>
            <a:chExt cx="831474" cy="712797"/>
          </a:xfrm>
        </p:grpSpPr>
        <p:sp>
          <p:nvSpPr>
            <p:cNvPr name="Freeform 33" id="33"/>
            <p:cNvSpPr/>
            <p:nvPr/>
          </p:nvSpPr>
          <p:spPr>
            <a:xfrm flipH="false" flipV="false" rot="0">
              <a:off x="0" y="0"/>
              <a:ext cx="831474" cy="712797"/>
            </a:xfrm>
            <a:custGeom>
              <a:avLst/>
              <a:gdLst/>
              <a:ahLst/>
              <a:cxnLst/>
              <a:rect r="r" b="b" t="t" l="l"/>
              <a:pathLst>
                <a:path h="712797" w="831474">
                  <a:moveTo>
                    <a:pt x="124148" y="0"/>
                  </a:moveTo>
                  <a:lnTo>
                    <a:pt x="707327" y="0"/>
                  </a:lnTo>
                  <a:cubicBezTo>
                    <a:pt x="775892" y="0"/>
                    <a:pt x="831474" y="55583"/>
                    <a:pt x="831474" y="124148"/>
                  </a:cubicBezTo>
                  <a:lnTo>
                    <a:pt x="831474" y="588649"/>
                  </a:lnTo>
                  <a:cubicBezTo>
                    <a:pt x="831474" y="657214"/>
                    <a:pt x="775892" y="712797"/>
                    <a:pt x="707327" y="712797"/>
                  </a:cubicBezTo>
                  <a:lnTo>
                    <a:pt x="124148" y="712797"/>
                  </a:lnTo>
                  <a:cubicBezTo>
                    <a:pt x="55583" y="712797"/>
                    <a:pt x="0" y="657214"/>
                    <a:pt x="0" y="588649"/>
                  </a:cubicBezTo>
                  <a:lnTo>
                    <a:pt x="0" y="124148"/>
                  </a:lnTo>
                  <a:cubicBezTo>
                    <a:pt x="0" y="55583"/>
                    <a:pt x="55583" y="0"/>
                    <a:pt x="124148" y="0"/>
                  </a:cubicBezTo>
                  <a:close/>
                </a:path>
              </a:pathLst>
            </a:custGeom>
            <a:gradFill rotWithShape="true">
              <a:gsLst>
                <a:gs pos="0">
                  <a:srgbClr val="5DE0E6">
                    <a:alpha val="100000"/>
                  </a:srgbClr>
                </a:gs>
                <a:gs pos="100000">
                  <a:srgbClr val="004AAD">
                    <a:alpha val="100000"/>
                  </a:srgbClr>
                </a:gs>
              </a:gsLst>
              <a:lin ang="0"/>
            </a:gradFill>
          </p:spPr>
        </p:sp>
        <p:sp>
          <p:nvSpPr>
            <p:cNvPr name="TextBox 34" id="34"/>
            <p:cNvSpPr txBox="true"/>
            <p:nvPr/>
          </p:nvSpPr>
          <p:spPr>
            <a:xfrm>
              <a:off x="0" y="-104775"/>
              <a:ext cx="831474" cy="817572"/>
            </a:xfrm>
            <a:prstGeom prst="rect">
              <a:avLst/>
            </a:prstGeom>
          </p:spPr>
          <p:txBody>
            <a:bodyPr anchor="ctr" rtlCol="false" tIns="50800" lIns="50800" bIns="50800" rIns="50800"/>
            <a:lstStyle/>
            <a:p>
              <a:pPr algn="ctr">
                <a:lnSpc>
                  <a:spcPts val="3640"/>
                </a:lnSpc>
              </a:pPr>
              <a:r>
                <a:rPr lang="en-US" sz="2600" u="sng">
                  <a:solidFill>
                    <a:srgbClr val="FFFFFF"/>
                  </a:solidFill>
                  <a:latin typeface="Sindbad"/>
                  <a:ea typeface="Sindbad"/>
                  <a:cs typeface="Sindbad"/>
                  <a:sym typeface="Sindbad"/>
                </a:rPr>
                <a:t>Filosofia del ‘900</a:t>
              </a:r>
            </a:p>
          </p:txBody>
        </p:sp>
      </p:grpSp>
      <p:sp>
        <p:nvSpPr>
          <p:cNvPr name="AutoShape 35" id="35"/>
          <p:cNvSpPr/>
          <p:nvPr/>
        </p:nvSpPr>
        <p:spPr>
          <a:xfrm flipH="true">
            <a:off x="4791072" y="5143500"/>
            <a:ext cx="2785194" cy="127618"/>
          </a:xfrm>
          <a:prstGeom prst="line">
            <a:avLst/>
          </a:prstGeom>
          <a:ln cap="flat" w="57150">
            <a:solidFill>
              <a:srgbClr val="000000"/>
            </a:solidFill>
            <a:prstDash val="solid"/>
            <a:headEnd type="none" len="sm" w="sm"/>
            <a:tailEnd type="triangle" len="med" w="lg"/>
          </a:ln>
        </p:spPr>
      </p:sp>
      <p:sp>
        <p:nvSpPr>
          <p:cNvPr name="AutoShape 36" id="36"/>
          <p:cNvSpPr/>
          <p:nvPr/>
        </p:nvSpPr>
        <p:spPr>
          <a:xfrm flipH="true" flipV="true">
            <a:off x="5792591" y="3684850"/>
            <a:ext cx="1783675" cy="1458650"/>
          </a:xfrm>
          <a:prstGeom prst="line">
            <a:avLst/>
          </a:prstGeom>
          <a:ln cap="flat" w="57150">
            <a:solidFill>
              <a:srgbClr val="000000"/>
            </a:solidFill>
            <a:prstDash val="solid"/>
            <a:headEnd type="none" len="sm" w="sm"/>
            <a:tailEnd type="triangle" len="med" w="lg"/>
          </a:ln>
        </p:spPr>
      </p:sp>
      <p:sp>
        <p:nvSpPr>
          <p:cNvPr name="AutoShape 37" id="37"/>
          <p:cNvSpPr/>
          <p:nvPr/>
        </p:nvSpPr>
        <p:spPr>
          <a:xfrm flipH="true" flipV="true">
            <a:off x="7966377" y="2803501"/>
            <a:ext cx="1177623" cy="1324980"/>
          </a:xfrm>
          <a:prstGeom prst="line">
            <a:avLst/>
          </a:prstGeom>
          <a:ln cap="flat" w="57150">
            <a:solidFill>
              <a:srgbClr val="000000"/>
            </a:solidFill>
            <a:prstDash val="solid"/>
            <a:headEnd type="none" len="sm" w="sm"/>
            <a:tailEnd type="triangle" len="med" w="lg"/>
          </a:ln>
        </p:spPr>
      </p:sp>
      <p:sp>
        <p:nvSpPr>
          <p:cNvPr name="AutoShape 38" id="38"/>
          <p:cNvSpPr/>
          <p:nvPr/>
        </p:nvSpPr>
        <p:spPr>
          <a:xfrm flipV="true">
            <a:off x="9144000" y="2804506"/>
            <a:ext cx="1364084" cy="1323975"/>
          </a:xfrm>
          <a:prstGeom prst="line">
            <a:avLst/>
          </a:prstGeom>
          <a:ln cap="flat" w="57150">
            <a:solidFill>
              <a:srgbClr val="000000"/>
            </a:solidFill>
            <a:prstDash val="solid"/>
            <a:headEnd type="none" len="sm" w="sm"/>
            <a:tailEnd type="triangle" len="med" w="lg"/>
          </a:ln>
        </p:spPr>
      </p:sp>
      <p:sp>
        <p:nvSpPr>
          <p:cNvPr name="AutoShape 39" id="39"/>
          <p:cNvSpPr/>
          <p:nvPr/>
        </p:nvSpPr>
        <p:spPr>
          <a:xfrm flipV="true">
            <a:off x="10711735" y="3656305"/>
            <a:ext cx="1984947" cy="1487195"/>
          </a:xfrm>
          <a:prstGeom prst="line">
            <a:avLst/>
          </a:prstGeom>
          <a:ln cap="flat" w="57150">
            <a:solidFill>
              <a:srgbClr val="000000"/>
            </a:solidFill>
            <a:prstDash val="solid"/>
            <a:headEnd type="none" len="sm" w="sm"/>
            <a:tailEnd type="triangle" len="med" w="lg"/>
          </a:ln>
        </p:spPr>
      </p:sp>
      <p:sp>
        <p:nvSpPr>
          <p:cNvPr name="AutoShape 40" id="40"/>
          <p:cNvSpPr/>
          <p:nvPr/>
        </p:nvSpPr>
        <p:spPr>
          <a:xfrm>
            <a:off x="10711735" y="5143500"/>
            <a:ext cx="3013465" cy="251320"/>
          </a:xfrm>
          <a:prstGeom prst="line">
            <a:avLst/>
          </a:prstGeom>
          <a:ln cap="flat" w="57150">
            <a:solidFill>
              <a:srgbClr val="000000"/>
            </a:solidFill>
            <a:prstDash val="solid"/>
            <a:headEnd type="none" len="sm" w="sm"/>
            <a:tailEnd type="triangle" len="med" w="lg"/>
          </a:ln>
        </p:spPr>
      </p:sp>
      <p:sp>
        <p:nvSpPr>
          <p:cNvPr name="AutoShape 41" id="41"/>
          <p:cNvSpPr/>
          <p:nvPr/>
        </p:nvSpPr>
        <p:spPr>
          <a:xfrm>
            <a:off x="10711735" y="5143500"/>
            <a:ext cx="1984947" cy="1710344"/>
          </a:xfrm>
          <a:prstGeom prst="line">
            <a:avLst/>
          </a:prstGeom>
          <a:ln cap="flat" w="57150">
            <a:solidFill>
              <a:srgbClr val="000000"/>
            </a:solidFill>
            <a:prstDash val="solid"/>
            <a:headEnd type="none" len="sm" w="sm"/>
            <a:tailEnd type="triangle" len="med" w="lg"/>
          </a:ln>
        </p:spPr>
      </p:sp>
      <p:sp>
        <p:nvSpPr>
          <p:cNvPr name="AutoShape 42" id="42"/>
          <p:cNvSpPr/>
          <p:nvPr/>
        </p:nvSpPr>
        <p:spPr>
          <a:xfrm>
            <a:off x="9144000" y="6158519"/>
            <a:ext cx="1364084" cy="1324980"/>
          </a:xfrm>
          <a:prstGeom prst="line">
            <a:avLst/>
          </a:prstGeom>
          <a:ln cap="flat" w="57150">
            <a:solidFill>
              <a:srgbClr val="000000"/>
            </a:solidFill>
            <a:prstDash val="solid"/>
            <a:headEnd type="none" len="sm" w="sm"/>
            <a:tailEnd type="triangle" len="med" w="lg"/>
          </a:ln>
        </p:spPr>
      </p:sp>
      <p:sp>
        <p:nvSpPr>
          <p:cNvPr name="AutoShape 43" id="43"/>
          <p:cNvSpPr/>
          <p:nvPr/>
        </p:nvSpPr>
        <p:spPr>
          <a:xfrm flipH="true">
            <a:off x="7966377" y="6158519"/>
            <a:ext cx="1177623" cy="1346405"/>
          </a:xfrm>
          <a:prstGeom prst="line">
            <a:avLst/>
          </a:prstGeom>
          <a:ln cap="flat" w="57150">
            <a:solidFill>
              <a:srgbClr val="000000"/>
            </a:solidFill>
            <a:prstDash val="solid"/>
            <a:headEnd type="none" len="sm" w="sm"/>
            <a:tailEnd type="triangle" len="med" w="lg"/>
          </a:ln>
        </p:spPr>
      </p:sp>
      <p:sp>
        <p:nvSpPr>
          <p:cNvPr name="AutoShape 44" id="44"/>
          <p:cNvSpPr/>
          <p:nvPr/>
        </p:nvSpPr>
        <p:spPr>
          <a:xfrm flipH="true">
            <a:off x="5792591" y="5143500"/>
            <a:ext cx="1783675" cy="1710344"/>
          </a:xfrm>
          <a:prstGeom prst="line">
            <a:avLst/>
          </a:prstGeom>
          <a:ln cap="flat" w="57150">
            <a:solidFill>
              <a:srgbClr val="000000"/>
            </a:solidFill>
            <a:prstDash val="solid"/>
            <a:headEnd type="none" len="sm" w="sm"/>
            <a:tailEnd type="triangle" len="med" w="lg"/>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351704"/>
            <a:chOff x="0" y="0"/>
            <a:chExt cx="270933" cy="2726375"/>
          </a:xfrm>
        </p:grpSpPr>
        <p:sp>
          <p:nvSpPr>
            <p:cNvPr name="Freeform 3" id="3"/>
            <p:cNvSpPr/>
            <p:nvPr/>
          </p:nvSpPr>
          <p:spPr>
            <a:xfrm flipH="false" flipV="false" rot="0">
              <a:off x="0" y="0"/>
              <a:ext cx="270933" cy="2726375"/>
            </a:xfrm>
            <a:custGeom>
              <a:avLst/>
              <a:gdLst/>
              <a:ahLst/>
              <a:cxnLst/>
              <a:rect r="r" b="b" t="t" l="l"/>
              <a:pathLst>
                <a:path h="2726375" w="270933">
                  <a:moveTo>
                    <a:pt x="0" y="0"/>
                  </a:moveTo>
                  <a:lnTo>
                    <a:pt x="270933" y="0"/>
                  </a:lnTo>
                  <a:lnTo>
                    <a:pt x="270933" y="2726375"/>
                  </a:lnTo>
                  <a:lnTo>
                    <a:pt x="0" y="2726375"/>
                  </a:lnTo>
                  <a:close/>
                </a:path>
              </a:pathLst>
            </a:custGeom>
            <a:solidFill>
              <a:srgbClr val="D9D9D9"/>
            </a:solidFill>
          </p:spPr>
        </p:sp>
        <p:sp>
          <p:nvSpPr>
            <p:cNvPr name="TextBox 4" id="4"/>
            <p:cNvSpPr txBox="true"/>
            <p:nvPr/>
          </p:nvSpPr>
          <p:spPr>
            <a:xfrm>
              <a:off x="0" y="-104775"/>
              <a:ext cx="270933" cy="283115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0549698" y="2135235"/>
            <a:ext cx="7738302" cy="6016530"/>
          </a:xfrm>
          <a:custGeom>
            <a:avLst/>
            <a:gdLst/>
            <a:ahLst/>
            <a:cxnLst/>
            <a:rect r="r" b="b" t="t" l="l"/>
            <a:pathLst>
              <a:path h="6016530" w="7738302">
                <a:moveTo>
                  <a:pt x="0" y="0"/>
                </a:moveTo>
                <a:lnTo>
                  <a:pt x="7738302" y="0"/>
                </a:lnTo>
                <a:lnTo>
                  <a:pt x="7738302" y="6016530"/>
                </a:lnTo>
                <a:lnTo>
                  <a:pt x="0" y="6016530"/>
                </a:lnTo>
                <a:lnTo>
                  <a:pt x="0" y="0"/>
                </a:lnTo>
                <a:close/>
              </a:path>
            </a:pathLst>
          </a:custGeom>
          <a:blipFill>
            <a:blip r:embed="rId2"/>
            <a:stretch>
              <a:fillRect l="0" t="0" r="0" b="0"/>
            </a:stretch>
          </a:blipFill>
        </p:spPr>
      </p:sp>
      <p:sp>
        <p:nvSpPr>
          <p:cNvPr name="Freeform 6" id="6">
            <a:hlinkClick r:id="rId5" action="ppaction://hlinksldjump"/>
          </p:cNvPr>
          <p:cNvSpPr/>
          <p:nvPr/>
        </p:nvSpPr>
        <p:spPr>
          <a:xfrm flipH="false" flipV="false" rot="0">
            <a:off x="17554731"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76847" y="2044699"/>
            <a:ext cx="7676285" cy="1878334"/>
          </a:xfrm>
          <a:prstGeom prst="rect">
            <a:avLst/>
          </a:prstGeom>
        </p:spPr>
        <p:txBody>
          <a:bodyPr anchor="t" rtlCol="false" tIns="0" lIns="0" bIns="0" rIns="0">
            <a:spAutoFit/>
          </a:bodyPr>
          <a:lstStyle/>
          <a:p>
            <a:pPr algn="l">
              <a:lnSpc>
                <a:spcPts val="7200"/>
              </a:lnSpc>
            </a:pPr>
            <a:r>
              <a:rPr lang="en-US" sz="7200">
                <a:solidFill>
                  <a:srgbClr val="000000"/>
                </a:solidFill>
                <a:latin typeface="Noto Serif Display"/>
                <a:ea typeface="Noto Serif Display"/>
                <a:cs typeface="Noto Serif Display"/>
                <a:sym typeface="Noto Serif Display"/>
              </a:rPr>
              <a:t>Quadro di Salvador Dalí</a:t>
            </a:r>
          </a:p>
        </p:txBody>
      </p:sp>
      <p:sp>
        <p:nvSpPr>
          <p:cNvPr name="TextBox 8" id="8"/>
          <p:cNvSpPr txBox="true"/>
          <p:nvPr/>
        </p:nvSpPr>
        <p:spPr>
          <a:xfrm rot="0">
            <a:off x="1676847" y="4294074"/>
            <a:ext cx="7972145" cy="3696335"/>
          </a:xfrm>
          <a:prstGeom prst="rect">
            <a:avLst/>
          </a:prstGeom>
        </p:spPr>
        <p:txBody>
          <a:bodyPr anchor="t" rtlCol="false" tIns="0" lIns="0" bIns="0" rIns="0">
            <a:spAutoFit/>
          </a:bodyPr>
          <a:lstStyle/>
          <a:p>
            <a:pPr algn="just">
              <a:lnSpc>
                <a:spcPts val="3640"/>
              </a:lnSpc>
            </a:pPr>
            <a:r>
              <a:rPr lang="en-US" sz="2600">
                <a:solidFill>
                  <a:srgbClr val="000000"/>
                </a:solidFill>
                <a:latin typeface="Sindbad"/>
                <a:ea typeface="Sindbad"/>
                <a:cs typeface="Sindbad"/>
                <a:sym typeface="Sindbad"/>
              </a:rPr>
              <a:t>"L'apparizione di un volto e di una fruttiera sulla spiaggia" è un'opera emblematica del surrealismo. Il dipinto rappresenta una fusione tra oggetti comuni, come una fruttiera, e forme immaginarie, creando un volto umano. Questo gioco di illusioni ottiche invita lo spettatore a riflettere sulle molteplici prospettive della realtà.</a:t>
            </a:r>
          </a:p>
          <a:p>
            <a:pPr algn="just">
              <a:lnSpc>
                <a:spcPts val="3640"/>
              </a:lnSpc>
            </a:pPr>
          </a:p>
        </p:txBody>
      </p:sp>
      <p:sp>
        <p:nvSpPr>
          <p:cNvPr name="TextBox 9" id="9"/>
          <p:cNvSpPr txBox="true"/>
          <p:nvPr/>
        </p:nvSpPr>
        <p:spPr>
          <a:xfrm rot="0">
            <a:off x="10570536" y="8056515"/>
            <a:ext cx="7681912" cy="872490"/>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Sindbad"/>
                <a:ea typeface="Sindbad"/>
                <a:cs typeface="Sindbad"/>
                <a:sym typeface="Sindbad"/>
              </a:rPr>
              <a:t>L'apparizione di un volto e di una fruttiera sulla spiaggia",</a:t>
            </a:r>
          </a:p>
          <a:p>
            <a:pPr algn="ctr">
              <a:lnSpc>
                <a:spcPts val="3360"/>
              </a:lnSpc>
              <a:spcBef>
                <a:spcPct val="0"/>
              </a:spcBef>
            </a:pPr>
            <a:r>
              <a:rPr lang="en-US" sz="2400">
                <a:solidFill>
                  <a:srgbClr val="000000"/>
                </a:solidFill>
                <a:latin typeface="Sindbad"/>
                <a:ea typeface="Sindbad"/>
                <a:cs typeface="Sindbad"/>
                <a:sym typeface="Sindbad"/>
              </a:rPr>
              <a:t>Salvador Dalì (1938)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13839" y="0"/>
            <a:ext cx="4074161" cy="10351704"/>
            <a:chOff x="0" y="0"/>
            <a:chExt cx="1073030" cy="2726375"/>
          </a:xfrm>
        </p:grpSpPr>
        <p:sp>
          <p:nvSpPr>
            <p:cNvPr name="Freeform 3" id="3"/>
            <p:cNvSpPr/>
            <p:nvPr/>
          </p:nvSpPr>
          <p:spPr>
            <a:xfrm flipH="false" flipV="false" rot="0">
              <a:off x="0" y="0"/>
              <a:ext cx="1073030" cy="2726375"/>
            </a:xfrm>
            <a:custGeom>
              <a:avLst/>
              <a:gdLst/>
              <a:ahLst/>
              <a:cxnLst/>
              <a:rect r="r" b="b" t="t" l="l"/>
              <a:pathLst>
                <a:path h="2726375" w="1073030">
                  <a:moveTo>
                    <a:pt x="0" y="0"/>
                  </a:moveTo>
                  <a:lnTo>
                    <a:pt x="1073030" y="0"/>
                  </a:lnTo>
                  <a:lnTo>
                    <a:pt x="1073030" y="2726375"/>
                  </a:lnTo>
                  <a:lnTo>
                    <a:pt x="0" y="2726375"/>
                  </a:lnTo>
                  <a:close/>
                </a:path>
              </a:pathLst>
            </a:custGeom>
            <a:solidFill>
              <a:srgbClr val="D9D9D9"/>
            </a:solidFill>
          </p:spPr>
        </p:sp>
        <p:sp>
          <p:nvSpPr>
            <p:cNvPr name="TextBox 4" id="4"/>
            <p:cNvSpPr txBox="true"/>
            <p:nvPr/>
          </p:nvSpPr>
          <p:spPr>
            <a:xfrm>
              <a:off x="0" y="-104775"/>
              <a:ext cx="1073030" cy="28311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1811755" y="1647528"/>
            <a:ext cx="6157484" cy="7178713"/>
            <a:chOff x="0" y="0"/>
            <a:chExt cx="8209979" cy="9571617"/>
          </a:xfrm>
        </p:grpSpPr>
        <p:pic>
          <p:nvPicPr>
            <p:cNvPr name="Picture 6" id="6"/>
            <p:cNvPicPr>
              <a:picLocks noChangeAspect="true"/>
            </p:cNvPicPr>
            <p:nvPr/>
          </p:nvPicPr>
          <p:blipFill>
            <a:blip r:embed="rId2"/>
            <a:srcRect l="7112" t="0" r="7112" b="0"/>
            <a:stretch>
              <a:fillRect/>
            </a:stretch>
          </p:blipFill>
          <p:spPr>
            <a:xfrm flipH="false" flipV="false">
              <a:off x="0" y="0"/>
              <a:ext cx="8209979" cy="9571617"/>
            </a:xfrm>
            <a:prstGeom prst="rect">
              <a:avLst/>
            </a:prstGeom>
          </p:spPr>
        </p:pic>
      </p:grpSp>
      <p:grpSp>
        <p:nvGrpSpPr>
          <p:cNvPr name="Group 7" id="7"/>
          <p:cNvGrpSpPr/>
          <p:nvPr/>
        </p:nvGrpSpPr>
        <p:grpSpPr>
          <a:xfrm rot="0">
            <a:off x="0" y="1554144"/>
            <a:ext cx="790908" cy="7178713"/>
            <a:chOff x="0" y="0"/>
            <a:chExt cx="208305" cy="1890690"/>
          </a:xfrm>
        </p:grpSpPr>
        <p:sp>
          <p:nvSpPr>
            <p:cNvPr name="Freeform 8" id="8"/>
            <p:cNvSpPr/>
            <p:nvPr/>
          </p:nvSpPr>
          <p:spPr>
            <a:xfrm flipH="false" flipV="false" rot="0">
              <a:off x="0" y="0"/>
              <a:ext cx="208305" cy="1890690"/>
            </a:xfrm>
            <a:custGeom>
              <a:avLst/>
              <a:gdLst/>
              <a:ahLst/>
              <a:cxnLst/>
              <a:rect r="r" b="b" t="t" l="l"/>
              <a:pathLst>
                <a:path h="1890690" w="208305">
                  <a:moveTo>
                    <a:pt x="0" y="0"/>
                  </a:moveTo>
                  <a:lnTo>
                    <a:pt x="208305" y="0"/>
                  </a:lnTo>
                  <a:lnTo>
                    <a:pt x="208305" y="1890690"/>
                  </a:lnTo>
                  <a:lnTo>
                    <a:pt x="0" y="1890690"/>
                  </a:lnTo>
                  <a:close/>
                </a:path>
              </a:pathLst>
            </a:custGeom>
            <a:solidFill>
              <a:srgbClr val="000000"/>
            </a:solidFill>
          </p:spPr>
        </p:sp>
        <p:sp>
          <p:nvSpPr>
            <p:cNvPr name="TextBox 9" id="9"/>
            <p:cNvSpPr txBox="true"/>
            <p:nvPr/>
          </p:nvSpPr>
          <p:spPr>
            <a:xfrm>
              <a:off x="0" y="-104775"/>
              <a:ext cx="208305" cy="1995465"/>
            </a:xfrm>
            <a:prstGeom prst="rect">
              <a:avLst/>
            </a:prstGeom>
          </p:spPr>
          <p:txBody>
            <a:bodyPr anchor="ctr" rtlCol="false" tIns="50800" lIns="50800" bIns="50800" rIns="50800"/>
            <a:lstStyle/>
            <a:p>
              <a:pPr algn="ctr">
                <a:lnSpc>
                  <a:spcPts val="3640"/>
                </a:lnSpc>
              </a:pPr>
            </a:p>
          </p:txBody>
        </p:sp>
      </p:grpSp>
      <p:sp>
        <p:nvSpPr>
          <p:cNvPr name="TextBox 10" id="10"/>
          <p:cNvSpPr txBox="true"/>
          <p:nvPr/>
        </p:nvSpPr>
        <p:spPr>
          <a:xfrm rot="0">
            <a:off x="2358814" y="3147733"/>
            <a:ext cx="9452941" cy="1878334"/>
          </a:xfrm>
          <a:prstGeom prst="rect">
            <a:avLst/>
          </a:prstGeom>
        </p:spPr>
        <p:txBody>
          <a:bodyPr anchor="t" rtlCol="false" tIns="0" lIns="0" bIns="0" rIns="0">
            <a:spAutoFit/>
          </a:bodyPr>
          <a:lstStyle/>
          <a:p>
            <a:pPr algn="l">
              <a:lnSpc>
                <a:spcPts val="7200"/>
              </a:lnSpc>
            </a:pPr>
            <a:r>
              <a:rPr lang="en-US" sz="7200">
                <a:solidFill>
                  <a:srgbClr val="000000"/>
                </a:solidFill>
                <a:latin typeface="Noto Serif Display"/>
                <a:ea typeface="Noto Serif Display"/>
                <a:cs typeface="Noto Serif Display"/>
                <a:sym typeface="Noto Serif Display"/>
              </a:rPr>
              <a:t>Tema Centrale </a:t>
            </a:r>
          </a:p>
          <a:p>
            <a:pPr algn="l">
              <a:lnSpc>
                <a:spcPts val="7200"/>
              </a:lnSpc>
            </a:pPr>
          </a:p>
        </p:txBody>
      </p:sp>
      <p:sp>
        <p:nvSpPr>
          <p:cNvPr name="TextBox 11" id="11"/>
          <p:cNvSpPr txBox="true"/>
          <p:nvPr/>
        </p:nvSpPr>
        <p:spPr>
          <a:xfrm rot="0">
            <a:off x="2358814" y="4342081"/>
            <a:ext cx="7776548" cy="2781935"/>
          </a:xfrm>
          <a:prstGeom prst="rect">
            <a:avLst/>
          </a:prstGeom>
        </p:spPr>
        <p:txBody>
          <a:bodyPr anchor="t" rtlCol="false" tIns="0" lIns="0" bIns="0" rIns="0">
            <a:spAutoFit/>
          </a:bodyPr>
          <a:lstStyle/>
          <a:p>
            <a:pPr algn="l">
              <a:lnSpc>
                <a:spcPts val="3640"/>
              </a:lnSpc>
            </a:pPr>
            <a:r>
              <a:rPr lang="en-US" sz="2600">
                <a:solidFill>
                  <a:srgbClr val="000000"/>
                </a:solidFill>
                <a:latin typeface="Sindbad"/>
                <a:ea typeface="Sindbad"/>
                <a:cs typeface="Sindbad"/>
                <a:sym typeface="Sindbad"/>
              </a:rPr>
              <a:t>Il tema centrale del quadro è la percezione: ciò che vediamo non è sempre ciò che appare. Dalí sfida lo spettatore a interrogarsi sul modo in cui la mente interpreta ciò che osserva, introducendo un dialogo tra realtà e immaginazione.</a:t>
            </a:r>
          </a:p>
          <a:p>
            <a:pPr algn="l">
              <a:lnSpc>
                <a:spcPts val="3640"/>
              </a:lnSpc>
            </a:pPr>
          </a:p>
        </p:txBody>
      </p:sp>
      <p:sp>
        <p:nvSpPr>
          <p:cNvPr name="Freeform 12" id="12">
            <a:hlinkClick r:id="rId5" action="ppaction://hlinksldjump"/>
          </p:cNvPr>
          <p:cNvSpPr/>
          <p:nvPr/>
        </p:nvSpPr>
        <p:spPr>
          <a:xfrm flipH="false" flipV="false" rot="0">
            <a:off x="17602605"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49670" y="4001919"/>
            <a:ext cx="10838330" cy="4773418"/>
            <a:chOff x="0" y="0"/>
            <a:chExt cx="2854539" cy="1257196"/>
          </a:xfrm>
        </p:grpSpPr>
        <p:sp>
          <p:nvSpPr>
            <p:cNvPr name="Freeform 3" id="3"/>
            <p:cNvSpPr/>
            <p:nvPr/>
          </p:nvSpPr>
          <p:spPr>
            <a:xfrm flipH="false" flipV="false" rot="0">
              <a:off x="0" y="0"/>
              <a:ext cx="2854540" cy="1257197"/>
            </a:xfrm>
            <a:custGeom>
              <a:avLst/>
              <a:gdLst/>
              <a:ahLst/>
              <a:cxnLst/>
              <a:rect r="r" b="b" t="t" l="l"/>
              <a:pathLst>
                <a:path h="1257197" w="2854540">
                  <a:moveTo>
                    <a:pt x="0" y="0"/>
                  </a:moveTo>
                  <a:lnTo>
                    <a:pt x="2854540" y="0"/>
                  </a:lnTo>
                  <a:lnTo>
                    <a:pt x="2854540" y="1257197"/>
                  </a:lnTo>
                  <a:lnTo>
                    <a:pt x="0" y="1257197"/>
                  </a:lnTo>
                  <a:close/>
                </a:path>
              </a:pathLst>
            </a:custGeom>
            <a:solidFill>
              <a:srgbClr val="D9D9D9"/>
            </a:solidFill>
          </p:spPr>
        </p:sp>
        <p:sp>
          <p:nvSpPr>
            <p:cNvPr name="TextBox 4" id="4"/>
            <p:cNvSpPr txBox="true"/>
            <p:nvPr/>
          </p:nvSpPr>
          <p:spPr>
            <a:xfrm>
              <a:off x="0" y="-104775"/>
              <a:ext cx="2854539" cy="1361971"/>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0"/>
            <a:ext cx="5520777" cy="10287000"/>
            <a:chOff x="0" y="0"/>
            <a:chExt cx="7361036" cy="13716000"/>
          </a:xfrm>
        </p:grpSpPr>
        <p:pic>
          <p:nvPicPr>
            <p:cNvPr name="Picture 6" id="6"/>
            <p:cNvPicPr>
              <a:picLocks noChangeAspect="true"/>
            </p:cNvPicPr>
            <p:nvPr/>
          </p:nvPicPr>
          <p:blipFill>
            <a:blip r:embed="rId2"/>
            <a:srcRect l="9244" t="0" r="9244" b="0"/>
            <a:stretch>
              <a:fillRect/>
            </a:stretch>
          </p:blipFill>
          <p:spPr>
            <a:xfrm flipH="false" flipV="false">
              <a:off x="0" y="0"/>
              <a:ext cx="7361036" cy="13716000"/>
            </a:xfrm>
            <a:prstGeom prst="rect">
              <a:avLst/>
            </a:prstGeom>
          </p:spPr>
        </p:pic>
      </p:grpSp>
      <p:sp>
        <p:nvSpPr>
          <p:cNvPr name="TextBox 7" id="7"/>
          <p:cNvSpPr txBox="true"/>
          <p:nvPr/>
        </p:nvSpPr>
        <p:spPr>
          <a:xfrm rot="0">
            <a:off x="7941145" y="1910643"/>
            <a:ext cx="9855381" cy="1878334"/>
          </a:xfrm>
          <a:prstGeom prst="rect">
            <a:avLst/>
          </a:prstGeom>
        </p:spPr>
        <p:txBody>
          <a:bodyPr anchor="t" rtlCol="false" tIns="0" lIns="0" bIns="0" rIns="0">
            <a:spAutoFit/>
          </a:bodyPr>
          <a:lstStyle/>
          <a:p>
            <a:pPr algn="l">
              <a:lnSpc>
                <a:spcPts val="7200"/>
              </a:lnSpc>
            </a:pPr>
            <a:r>
              <a:rPr lang="en-US" sz="7200">
                <a:solidFill>
                  <a:srgbClr val="000000"/>
                </a:solidFill>
                <a:latin typeface="Noto Serif Display"/>
                <a:ea typeface="Noto Serif Display"/>
                <a:cs typeface="Noto Serif Display"/>
                <a:sym typeface="Noto Serif Display"/>
              </a:rPr>
              <a:t>Percezione e Inconscio</a:t>
            </a:r>
          </a:p>
          <a:p>
            <a:pPr algn="l">
              <a:lnSpc>
                <a:spcPts val="7200"/>
              </a:lnSpc>
            </a:pPr>
          </a:p>
        </p:txBody>
      </p:sp>
      <p:sp>
        <p:nvSpPr>
          <p:cNvPr name="TextBox 8" id="8"/>
          <p:cNvSpPr txBox="true"/>
          <p:nvPr/>
        </p:nvSpPr>
        <p:spPr>
          <a:xfrm rot="0">
            <a:off x="8923980" y="5038725"/>
            <a:ext cx="7889710" cy="2781935"/>
          </a:xfrm>
          <a:prstGeom prst="rect">
            <a:avLst/>
          </a:prstGeom>
        </p:spPr>
        <p:txBody>
          <a:bodyPr anchor="t" rtlCol="false" tIns="0" lIns="0" bIns="0" rIns="0">
            <a:spAutoFit/>
          </a:bodyPr>
          <a:lstStyle/>
          <a:p>
            <a:pPr algn="ctr">
              <a:lnSpc>
                <a:spcPts val="3640"/>
              </a:lnSpc>
            </a:pPr>
            <a:r>
              <a:rPr lang="en-US" sz="2600">
                <a:solidFill>
                  <a:srgbClr val="000000"/>
                </a:solidFill>
                <a:latin typeface="Sindbad"/>
                <a:ea typeface="Sindbad"/>
                <a:cs typeface="Sindbad"/>
                <a:sym typeface="Sindbad"/>
              </a:rPr>
              <a:t>Dalí esplora i confini tra il conscio e l’inconscio attraverso l’arte. La fruttiera e il volto coesistono in un’unica immagine, simbolizzando il dualismo tra realtà e immaginazione. L'opera invita a considerare il potere dell’inconscio nella percezione visiva.</a:t>
            </a:r>
          </a:p>
          <a:p>
            <a:pPr algn="ctr">
              <a:lnSpc>
                <a:spcPts val="3640"/>
              </a:lnSpc>
            </a:pPr>
          </a:p>
        </p:txBody>
      </p:sp>
      <p:sp>
        <p:nvSpPr>
          <p:cNvPr name="Freeform 9" id="9">
            <a:hlinkClick r:id="rId5" action="ppaction://hlinksldjump"/>
          </p:cNvPr>
          <p:cNvSpPr/>
          <p:nvPr/>
        </p:nvSpPr>
        <p:spPr>
          <a:xfrm flipH="false" flipV="false" rot="0">
            <a:off x="17554731"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351704"/>
            <a:chOff x="0" y="0"/>
            <a:chExt cx="270933" cy="2726375"/>
          </a:xfrm>
        </p:grpSpPr>
        <p:sp>
          <p:nvSpPr>
            <p:cNvPr name="Freeform 3" id="3"/>
            <p:cNvSpPr/>
            <p:nvPr/>
          </p:nvSpPr>
          <p:spPr>
            <a:xfrm flipH="false" flipV="false" rot="0">
              <a:off x="0" y="0"/>
              <a:ext cx="270933" cy="2726375"/>
            </a:xfrm>
            <a:custGeom>
              <a:avLst/>
              <a:gdLst/>
              <a:ahLst/>
              <a:cxnLst/>
              <a:rect r="r" b="b" t="t" l="l"/>
              <a:pathLst>
                <a:path h="2726375" w="270933">
                  <a:moveTo>
                    <a:pt x="0" y="0"/>
                  </a:moveTo>
                  <a:lnTo>
                    <a:pt x="270933" y="0"/>
                  </a:lnTo>
                  <a:lnTo>
                    <a:pt x="270933" y="2726375"/>
                  </a:lnTo>
                  <a:lnTo>
                    <a:pt x="0" y="2726375"/>
                  </a:lnTo>
                  <a:close/>
                </a:path>
              </a:pathLst>
            </a:custGeom>
            <a:solidFill>
              <a:srgbClr val="D9D9D9"/>
            </a:solidFill>
          </p:spPr>
        </p:sp>
        <p:sp>
          <p:nvSpPr>
            <p:cNvPr name="TextBox 4" id="4"/>
            <p:cNvSpPr txBox="true"/>
            <p:nvPr/>
          </p:nvSpPr>
          <p:spPr>
            <a:xfrm>
              <a:off x="0" y="-104775"/>
              <a:ext cx="270933" cy="283115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2125051" y="1179392"/>
            <a:ext cx="6162949" cy="7928216"/>
          </a:xfrm>
          <a:custGeom>
            <a:avLst/>
            <a:gdLst/>
            <a:ahLst/>
            <a:cxnLst/>
            <a:rect r="r" b="b" t="t" l="l"/>
            <a:pathLst>
              <a:path h="7928216" w="6162949">
                <a:moveTo>
                  <a:pt x="0" y="0"/>
                </a:moveTo>
                <a:lnTo>
                  <a:pt x="6162949" y="0"/>
                </a:lnTo>
                <a:lnTo>
                  <a:pt x="6162949" y="7928216"/>
                </a:lnTo>
                <a:lnTo>
                  <a:pt x="0" y="7928216"/>
                </a:lnTo>
                <a:lnTo>
                  <a:pt x="0" y="0"/>
                </a:lnTo>
                <a:close/>
              </a:path>
            </a:pathLst>
          </a:custGeom>
          <a:blipFill>
            <a:blip r:embed="rId2"/>
            <a:stretch>
              <a:fillRect l="0" t="0" r="0" b="0"/>
            </a:stretch>
          </a:blipFill>
        </p:spPr>
      </p:sp>
      <p:sp>
        <p:nvSpPr>
          <p:cNvPr name="TextBox 6" id="6"/>
          <p:cNvSpPr txBox="true"/>
          <p:nvPr/>
        </p:nvSpPr>
        <p:spPr>
          <a:xfrm rot="0">
            <a:off x="1676847" y="2044699"/>
            <a:ext cx="7676285" cy="1878334"/>
          </a:xfrm>
          <a:prstGeom prst="rect">
            <a:avLst/>
          </a:prstGeom>
        </p:spPr>
        <p:txBody>
          <a:bodyPr anchor="t" rtlCol="false" tIns="0" lIns="0" bIns="0" rIns="0">
            <a:spAutoFit/>
          </a:bodyPr>
          <a:lstStyle/>
          <a:p>
            <a:pPr algn="l">
              <a:lnSpc>
                <a:spcPts val="7200"/>
              </a:lnSpc>
            </a:pPr>
            <a:r>
              <a:rPr lang="en-US" sz="7200">
                <a:solidFill>
                  <a:srgbClr val="000000"/>
                </a:solidFill>
                <a:latin typeface="Noto Serif Display"/>
                <a:ea typeface="Noto Serif Display"/>
                <a:cs typeface="Noto Serif Display"/>
                <a:sym typeface="Noto Serif Display"/>
              </a:rPr>
              <a:t>Origine del Surrealismo</a:t>
            </a:r>
          </a:p>
        </p:txBody>
      </p:sp>
      <p:sp>
        <p:nvSpPr>
          <p:cNvPr name="TextBox 7" id="7"/>
          <p:cNvSpPr txBox="true"/>
          <p:nvPr/>
        </p:nvSpPr>
        <p:spPr>
          <a:xfrm rot="0">
            <a:off x="1676847" y="5215966"/>
            <a:ext cx="9300293" cy="2781935"/>
          </a:xfrm>
          <a:prstGeom prst="rect">
            <a:avLst/>
          </a:prstGeom>
        </p:spPr>
        <p:txBody>
          <a:bodyPr anchor="t" rtlCol="false" tIns="0" lIns="0" bIns="0" rIns="0">
            <a:spAutoFit/>
          </a:bodyPr>
          <a:lstStyle/>
          <a:p>
            <a:pPr algn="just">
              <a:lnSpc>
                <a:spcPts val="3640"/>
              </a:lnSpc>
            </a:pPr>
            <a:r>
              <a:rPr lang="en-US" sz="2600">
                <a:solidFill>
                  <a:srgbClr val="000000"/>
                </a:solidFill>
                <a:latin typeface="Sindbad"/>
                <a:ea typeface="Sindbad"/>
                <a:cs typeface="Sindbad"/>
                <a:sym typeface="Sindbad"/>
              </a:rPr>
              <a:t>Il movimento artistico nasce nel 1924 con il manifesto di André Breton, definendosi come un movimento che desidera superare la mediocrità dell’esistenza quotidiana. Attraverso la scrittura automatica e l’uso di immagini oniriche, tenta di liberare le forze creative dell’inconscio. </a:t>
            </a:r>
          </a:p>
          <a:p>
            <a:pPr algn="just">
              <a:lnSpc>
                <a:spcPts val="3640"/>
              </a:lnSpc>
            </a:pPr>
          </a:p>
        </p:txBody>
      </p:sp>
      <p:sp>
        <p:nvSpPr>
          <p:cNvPr name="Freeform 8" id="8">
            <a:hlinkClick r:id="rId5" action="ppaction://hlinksldjump"/>
          </p:cNvPr>
          <p:cNvSpPr/>
          <p:nvPr/>
        </p:nvSpPr>
        <p:spPr>
          <a:xfrm flipH="false" flipV="false" rot="0">
            <a:off x="17554731"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706374"/>
            <a:ext cx="7258964" cy="5580626"/>
            <a:chOff x="0" y="0"/>
            <a:chExt cx="9678618" cy="7440835"/>
          </a:xfrm>
        </p:grpSpPr>
        <p:pic>
          <p:nvPicPr>
            <p:cNvPr name="Picture 3" id="3"/>
            <p:cNvPicPr>
              <a:picLocks noChangeAspect="true"/>
            </p:cNvPicPr>
            <p:nvPr/>
          </p:nvPicPr>
          <p:blipFill>
            <a:blip r:embed="rId2"/>
            <a:srcRect l="0" t="14107" r="0" b="14107"/>
            <a:stretch>
              <a:fillRect/>
            </a:stretch>
          </p:blipFill>
          <p:spPr>
            <a:xfrm flipH="false" flipV="false">
              <a:off x="0" y="0"/>
              <a:ext cx="9678618" cy="7440835"/>
            </a:xfrm>
            <a:prstGeom prst="rect">
              <a:avLst/>
            </a:prstGeom>
          </p:spPr>
        </p:pic>
      </p:grpSp>
      <p:grpSp>
        <p:nvGrpSpPr>
          <p:cNvPr name="Group 4" id="4"/>
          <p:cNvGrpSpPr/>
          <p:nvPr/>
        </p:nvGrpSpPr>
        <p:grpSpPr>
          <a:xfrm rot="0">
            <a:off x="16515274" y="-32352"/>
            <a:ext cx="1772726" cy="10351704"/>
            <a:chOff x="0" y="0"/>
            <a:chExt cx="466891" cy="2726375"/>
          </a:xfrm>
        </p:grpSpPr>
        <p:sp>
          <p:nvSpPr>
            <p:cNvPr name="Freeform 5" id="5"/>
            <p:cNvSpPr/>
            <p:nvPr/>
          </p:nvSpPr>
          <p:spPr>
            <a:xfrm flipH="false" flipV="false" rot="0">
              <a:off x="0" y="0"/>
              <a:ext cx="466891" cy="2726375"/>
            </a:xfrm>
            <a:custGeom>
              <a:avLst/>
              <a:gdLst/>
              <a:ahLst/>
              <a:cxnLst/>
              <a:rect r="r" b="b" t="t" l="l"/>
              <a:pathLst>
                <a:path h="2726375" w="466891">
                  <a:moveTo>
                    <a:pt x="0" y="0"/>
                  </a:moveTo>
                  <a:lnTo>
                    <a:pt x="466891" y="0"/>
                  </a:lnTo>
                  <a:lnTo>
                    <a:pt x="466891" y="2726375"/>
                  </a:lnTo>
                  <a:lnTo>
                    <a:pt x="0" y="2726375"/>
                  </a:lnTo>
                  <a:close/>
                </a:path>
              </a:pathLst>
            </a:custGeom>
            <a:solidFill>
              <a:srgbClr val="D9D9D9"/>
            </a:solidFill>
          </p:spPr>
        </p:sp>
        <p:sp>
          <p:nvSpPr>
            <p:cNvPr name="TextBox 6" id="6"/>
            <p:cNvSpPr txBox="true"/>
            <p:nvPr/>
          </p:nvSpPr>
          <p:spPr>
            <a:xfrm>
              <a:off x="0" y="-104775"/>
              <a:ext cx="466891" cy="2831150"/>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13030741" y="343114"/>
            <a:ext cx="3484533" cy="5261404"/>
            <a:chOff x="0" y="0"/>
            <a:chExt cx="4646043" cy="7015206"/>
          </a:xfrm>
        </p:grpSpPr>
        <p:pic>
          <p:nvPicPr>
            <p:cNvPr name="Picture 8" id="8"/>
            <p:cNvPicPr>
              <a:picLocks noChangeAspect="true"/>
            </p:cNvPicPr>
            <p:nvPr/>
          </p:nvPicPr>
          <p:blipFill>
            <a:blip r:embed="rId3"/>
            <a:srcRect l="0" t="3630" r="0" b="3630"/>
            <a:stretch>
              <a:fillRect/>
            </a:stretch>
          </p:blipFill>
          <p:spPr>
            <a:xfrm flipH="false" flipV="false">
              <a:off x="0" y="0"/>
              <a:ext cx="4646043" cy="7015206"/>
            </a:xfrm>
            <a:prstGeom prst="rect">
              <a:avLst/>
            </a:prstGeom>
          </p:spPr>
        </p:pic>
      </p:grpSp>
      <p:sp>
        <p:nvSpPr>
          <p:cNvPr name="TextBox 9" id="9"/>
          <p:cNvSpPr txBox="true"/>
          <p:nvPr/>
        </p:nvSpPr>
        <p:spPr>
          <a:xfrm rot="0">
            <a:off x="1420081" y="1162050"/>
            <a:ext cx="9509771" cy="2792734"/>
          </a:xfrm>
          <a:prstGeom prst="rect">
            <a:avLst/>
          </a:prstGeom>
        </p:spPr>
        <p:txBody>
          <a:bodyPr anchor="t" rtlCol="false" tIns="0" lIns="0" bIns="0" rIns="0">
            <a:spAutoFit/>
          </a:bodyPr>
          <a:lstStyle/>
          <a:p>
            <a:pPr algn="l">
              <a:lnSpc>
                <a:spcPts val="7200"/>
              </a:lnSpc>
            </a:pPr>
            <a:r>
              <a:rPr lang="en-US" sz="7200">
                <a:solidFill>
                  <a:srgbClr val="000000"/>
                </a:solidFill>
                <a:latin typeface="Noto Serif Display"/>
                <a:ea typeface="Noto Serif Display"/>
                <a:cs typeface="Noto Serif Display"/>
                <a:sym typeface="Noto Serif Display"/>
              </a:rPr>
              <a:t>André Breton e il Manifesto Surrealista</a:t>
            </a:r>
          </a:p>
          <a:p>
            <a:pPr algn="l">
              <a:lnSpc>
                <a:spcPts val="7200"/>
              </a:lnSpc>
            </a:pPr>
          </a:p>
        </p:txBody>
      </p:sp>
      <p:sp>
        <p:nvSpPr>
          <p:cNvPr name="TextBox 10" id="10"/>
          <p:cNvSpPr txBox="true"/>
          <p:nvPr/>
        </p:nvSpPr>
        <p:spPr>
          <a:xfrm rot="0">
            <a:off x="8287505" y="6189388"/>
            <a:ext cx="7199228" cy="3612155"/>
          </a:xfrm>
          <a:prstGeom prst="rect">
            <a:avLst/>
          </a:prstGeom>
        </p:spPr>
        <p:txBody>
          <a:bodyPr anchor="t" rtlCol="false" tIns="0" lIns="0" bIns="0" rIns="0">
            <a:spAutoFit/>
          </a:bodyPr>
          <a:lstStyle/>
          <a:p>
            <a:pPr algn="just">
              <a:lnSpc>
                <a:spcPts val="3554"/>
              </a:lnSpc>
            </a:pPr>
            <a:r>
              <a:rPr lang="en-US" sz="2539">
                <a:solidFill>
                  <a:srgbClr val="000000"/>
                </a:solidFill>
                <a:latin typeface="Sindbad"/>
                <a:ea typeface="Sindbad"/>
                <a:cs typeface="Sindbad"/>
                <a:sym typeface="Sindbad"/>
              </a:rPr>
              <a:t>André Breton descrive il surrealismo come "un grido dello spirito che ritorna verso se stesso". Questa frase sintetizza l’essenza del movimento: un ritorno all’istinto, ai desideri e alla creatività non filtrata dalla logica razionale. Questo movimento diventa così uno strumento per esplorare territori inesplorati della psiche umana.</a:t>
            </a:r>
          </a:p>
          <a:p>
            <a:pPr algn="just">
              <a:lnSpc>
                <a:spcPts val="3554"/>
              </a:lnSpc>
            </a:pPr>
          </a:p>
        </p:txBody>
      </p:sp>
      <p:sp>
        <p:nvSpPr>
          <p:cNvPr name="Freeform 11" id="11">
            <a:hlinkClick r:id="rId6" action="ppaction://hlinksldjump"/>
          </p:cNvPr>
          <p:cNvSpPr/>
          <p:nvPr/>
        </p:nvSpPr>
        <p:spPr>
          <a:xfrm flipH="false" flipV="false" rot="0">
            <a:off x="17554731" y="1810"/>
            <a:ext cx="733269" cy="682606"/>
          </a:xfrm>
          <a:custGeom>
            <a:avLst/>
            <a:gdLst/>
            <a:ahLst/>
            <a:cxnLst/>
            <a:rect r="r" b="b" t="t" l="l"/>
            <a:pathLst>
              <a:path h="682606" w="733269">
                <a:moveTo>
                  <a:pt x="0" y="0"/>
                </a:moveTo>
                <a:lnTo>
                  <a:pt x="733269" y="0"/>
                </a:lnTo>
                <a:lnTo>
                  <a:pt x="733269" y="682607"/>
                </a:lnTo>
                <a:lnTo>
                  <a:pt x="0" y="6826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13839" y="0"/>
            <a:ext cx="4074161" cy="10351704"/>
            <a:chOff x="0" y="0"/>
            <a:chExt cx="1073030" cy="2726375"/>
          </a:xfrm>
        </p:grpSpPr>
        <p:sp>
          <p:nvSpPr>
            <p:cNvPr name="Freeform 3" id="3"/>
            <p:cNvSpPr/>
            <p:nvPr/>
          </p:nvSpPr>
          <p:spPr>
            <a:xfrm flipH="false" flipV="false" rot="0">
              <a:off x="0" y="0"/>
              <a:ext cx="1073030" cy="2726375"/>
            </a:xfrm>
            <a:custGeom>
              <a:avLst/>
              <a:gdLst/>
              <a:ahLst/>
              <a:cxnLst/>
              <a:rect r="r" b="b" t="t" l="l"/>
              <a:pathLst>
                <a:path h="2726375" w="1073030">
                  <a:moveTo>
                    <a:pt x="0" y="0"/>
                  </a:moveTo>
                  <a:lnTo>
                    <a:pt x="1073030" y="0"/>
                  </a:lnTo>
                  <a:lnTo>
                    <a:pt x="1073030" y="2726375"/>
                  </a:lnTo>
                  <a:lnTo>
                    <a:pt x="0" y="2726375"/>
                  </a:lnTo>
                  <a:close/>
                </a:path>
              </a:pathLst>
            </a:custGeom>
            <a:solidFill>
              <a:srgbClr val="D9D9D9"/>
            </a:solidFill>
          </p:spPr>
        </p:sp>
        <p:sp>
          <p:nvSpPr>
            <p:cNvPr name="TextBox 4" id="4"/>
            <p:cNvSpPr txBox="true"/>
            <p:nvPr/>
          </p:nvSpPr>
          <p:spPr>
            <a:xfrm>
              <a:off x="0" y="-104775"/>
              <a:ext cx="1073030" cy="28311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1811755" y="1647528"/>
            <a:ext cx="6157484" cy="7178713"/>
            <a:chOff x="0" y="0"/>
            <a:chExt cx="8209979" cy="9571617"/>
          </a:xfrm>
        </p:grpSpPr>
        <p:pic>
          <p:nvPicPr>
            <p:cNvPr name="Picture 6" id="6"/>
            <p:cNvPicPr>
              <a:picLocks noChangeAspect="true"/>
            </p:cNvPicPr>
            <p:nvPr/>
          </p:nvPicPr>
          <p:blipFill>
            <a:blip r:embed="rId2"/>
            <a:srcRect l="0" t="11198" r="0" b="11198"/>
            <a:stretch>
              <a:fillRect/>
            </a:stretch>
          </p:blipFill>
          <p:spPr>
            <a:xfrm flipH="false" flipV="false">
              <a:off x="0" y="0"/>
              <a:ext cx="8209979" cy="9571617"/>
            </a:xfrm>
            <a:prstGeom prst="rect">
              <a:avLst/>
            </a:prstGeom>
          </p:spPr>
        </p:pic>
      </p:grpSp>
      <p:grpSp>
        <p:nvGrpSpPr>
          <p:cNvPr name="Group 7" id="7"/>
          <p:cNvGrpSpPr/>
          <p:nvPr/>
        </p:nvGrpSpPr>
        <p:grpSpPr>
          <a:xfrm rot="0">
            <a:off x="0" y="1554144"/>
            <a:ext cx="790908" cy="7178713"/>
            <a:chOff x="0" y="0"/>
            <a:chExt cx="208305" cy="1890690"/>
          </a:xfrm>
        </p:grpSpPr>
        <p:sp>
          <p:nvSpPr>
            <p:cNvPr name="Freeform 8" id="8"/>
            <p:cNvSpPr/>
            <p:nvPr/>
          </p:nvSpPr>
          <p:spPr>
            <a:xfrm flipH="false" flipV="false" rot="0">
              <a:off x="0" y="0"/>
              <a:ext cx="208305" cy="1890690"/>
            </a:xfrm>
            <a:custGeom>
              <a:avLst/>
              <a:gdLst/>
              <a:ahLst/>
              <a:cxnLst/>
              <a:rect r="r" b="b" t="t" l="l"/>
              <a:pathLst>
                <a:path h="1890690" w="208305">
                  <a:moveTo>
                    <a:pt x="0" y="0"/>
                  </a:moveTo>
                  <a:lnTo>
                    <a:pt x="208305" y="0"/>
                  </a:lnTo>
                  <a:lnTo>
                    <a:pt x="208305" y="1890690"/>
                  </a:lnTo>
                  <a:lnTo>
                    <a:pt x="0" y="1890690"/>
                  </a:lnTo>
                  <a:close/>
                </a:path>
              </a:pathLst>
            </a:custGeom>
            <a:solidFill>
              <a:srgbClr val="000000"/>
            </a:solidFill>
          </p:spPr>
        </p:sp>
        <p:sp>
          <p:nvSpPr>
            <p:cNvPr name="TextBox 9" id="9"/>
            <p:cNvSpPr txBox="true"/>
            <p:nvPr/>
          </p:nvSpPr>
          <p:spPr>
            <a:xfrm>
              <a:off x="0" y="-104775"/>
              <a:ext cx="208305" cy="1995465"/>
            </a:xfrm>
            <a:prstGeom prst="rect">
              <a:avLst/>
            </a:prstGeom>
          </p:spPr>
          <p:txBody>
            <a:bodyPr anchor="ctr" rtlCol="false" tIns="50800" lIns="50800" bIns="50800" rIns="50800"/>
            <a:lstStyle/>
            <a:p>
              <a:pPr algn="ctr">
                <a:lnSpc>
                  <a:spcPts val="3640"/>
                </a:lnSpc>
              </a:pPr>
            </a:p>
          </p:txBody>
        </p:sp>
      </p:grpSp>
      <p:sp>
        <p:nvSpPr>
          <p:cNvPr name="TextBox 10" id="10"/>
          <p:cNvSpPr txBox="true"/>
          <p:nvPr/>
        </p:nvSpPr>
        <p:spPr>
          <a:xfrm rot="0">
            <a:off x="2215939" y="3147733"/>
            <a:ext cx="9452941" cy="963934"/>
          </a:xfrm>
          <a:prstGeom prst="rect">
            <a:avLst/>
          </a:prstGeom>
        </p:spPr>
        <p:txBody>
          <a:bodyPr anchor="t" rtlCol="false" tIns="0" lIns="0" bIns="0" rIns="0">
            <a:spAutoFit/>
          </a:bodyPr>
          <a:lstStyle/>
          <a:p>
            <a:pPr algn="l">
              <a:lnSpc>
                <a:spcPts val="7200"/>
              </a:lnSpc>
            </a:pPr>
            <a:r>
              <a:rPr lang="en-US" sz="7200">
                <a:solidFill>
                  <a:srgbClr val="000000"/>
                </a:solidFill>
                <a:latin typeface="Noto Serif Display"/>
                <a:ea typeface="Noto Serif Display"/>
                <a:cs typeface="Noto Serif Display"/>
                <a:sym typeface="Noto Serif Display"/>
              </a:rPr>
              <a:t>Freud e la Psicanalisi</a:t>
            </a:r>
          </a:p>
        </p:txBody>
      </p:sp>
      <p:sp>
        <p:nvSpPr>
          <p:cNvPr name="TextBox 11" id="11"/>
          <p:cNvSpPr txBox="true"/>
          <p:nvPr/>
        </p:nvSpPr>
        <p:spPr>
          <a:xfrm rot="0">
            <a:off x="2215939" y="4390377"/>
            <a:ext cx="7776548" cy="3239135"/>
          </a:xfrm>
          <a:prstGeom prst="rect">
            <a:avLst/>
          </a:prstGeom>
        </p:spPr>
        <p:txBody>
          <a:bodyPr anchor="t" rtlCol="false" tIns="0" lIns="0" bIns="0" rIns="0">
            <a:spAutoFit/>
          </a:bodyPr>
          <a:lstStyle/>
          <a:p>
            <a:pPr algn="l">
              <a:lnSpc>
                <a:spcPts val="3640"/>
              </a:lnSpc>
            </a:pPr>
            <a:r>
              <a:rPr lang="en-US" sz="2600">
                <a:solidFill>
                  <a:srgbClr val="000000"/>
                </a:solidFill>
                <a:latin typeface="Sindbad"/>
                <a:ea typeface="Sindbad"/>
                <a:cs typeface="Sindbad"/>
                <a:sym typeface="Sindbad"/>
              </a:rPr>
              <a:t>Sigmund Freud, con la sua teoria dei sogni, ha influenzato profondamente il surrealismo. Afferma che "i sogni sono soddisfazioni fantastiche di desideri inconsci". Gli artisti come Dalí traducono questa idea in immagini, rappresentando i conflitti e i desideri dell’inconscio.</a:t>
            </a:r>
          </a:p>
          <a:p>
            <a:pPr algn="l">
              <a:lnSpc>
                <a:spcPts val="3640"/>
              </a:lnSpc>
            </a:pPr>
          </a:p>
        </p:txBody>
      </p:sp>
      <p:sp>
        <p:nvSpPr>
          <p:cNvPr name="Freeform 12" id="12">
            <a:hlinkClick r:id="rId5" action="ppaction://hlinksldjump"/>
          </p:cNvPr>
          <p:cNvSpPr/>
          <p:nvPr/>
        </p:nvSpPr>
        <p:spPr>
          <a:xfrm flipH="false" flipV="false" rot="0">
            <a:off x="17602605"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73528"/>
            <a:ext cx="12548409" cy="3656885"/>
            <a:chOff x="0" y="0"/>
            <a:chExt cx="16731212" cy="4875847"/>
          </a:xfrm>
        </p:grpSpPr>
        <p:pic>
          <p:nvPicPr>
            <p:cNvPr name="Picture 3" id="3"/>
            <p:cNvPicPr>
              <a:picLocks noChangeAspect="true"/>
            </p:cNvPicPr>
            <p:nvPr/>
          </p:nvPicPr>
          <p:blipFill>
            <a:blip r:embed="rId2"/>
            <a:srcRect l="0" t="26686" r="0" b="26686"/>
            <a:stretch>
              <a:fillRect/>
            </a:stretch>
          </p:blipFill>
          <p:spPr>
            <a:xfrm flipH="false" flipV="false">
              <a:off x="0" y="0"/>
              <a:ext cx="16731212" cy="4875847"/>
            </a:xfrm>
            <a:prstGeom prst="rect">
              <a:avLst/>
            </a:prstGeom>
          </p:spPr>
        </p:pic>
      </p:grpSp>
      <p:grpSp>
        <p:nvGrpSpPr>
          <p:cNvPr name="Group 4" id="4"/>
          <p:cNvGrpSpPr/>
          <p:nvPr/>
        </p:nvGrpSpPr>
        <p:grpSpPr>
          <a:xfrm rot="0">
            <a:off x="12548409" y="3773528"/>
            <a:ext cx="5739591" cy="3656885"/>
            <a:chOff x="0" y="0"/>
            <a:chExt cx="7652788" cy="4875847"/>
          </a:xfrm>
        </p:grpSpPr>
        <p:pic>
          <p:nvPicPr>
            <p:cNvPr name="Picture 5" id="5"/>
            <p:cNvPicPr>
              <a:picLocks noChangeAspect="true"/>
            </p:cNvPicPr>
            <p:nvPr/>
          </p:nvPicPr>
          <p:blipFill>
            <a:blip r:embed="rId3"/>
            <a:srcRect l="0" t="4245" r="0" b="4245"/>
            <a:stretch>
              <a:fillRect/>
            </a:stretch>
          </p:blipFill>
          <p:spPr>
            <a:xfrm flipH="false" flipV="false">
              <a:off x="0" y="0"/>
              <a:ext cx="7652788" cy="4875847"/>
            </a:xfrm>
            <a:prstGeom prst="rect">
              <a:avLst/>
            </a:prstGeom>
          </p:spPr>
        </p:pic>
      </p:grpSp>
      <p:sp>
        <p:nvSpPr>
          <p:cNvPr name="TextBox 6" id="6"/>
          <p:cNvSpPr txBox="true"/>
          <p:nvPr/>
        </p:nvSpPr>
        <p:spPr>
          <a:xfrm rot="0">
            <a:off x="2348983" y="1179552"/>
            <a:ext cx="13590034" cy="2070101"/>
          </a:xfrm>
          <a:prstGeom prst="rect">
            <a:avLst/>
          </a:prstGeom>
        </p:spPr>
        <p:txBody>
          <a:bodyPr anchor="t" rtlCol="false" tIns="0" lIns="0" bIns="0" rIns="0">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L’Arte come Linguaggio dell’Inconscio</a:t>
            </a:r>
          </a:p>
        </p:txBody>
      </p:sp>
      <p:sp>
        <p:nvSpPr>
          <p:cNvPr name="TextBox 7" id="7"/>
          <p:cNvSpPr txBox="true"/>
          <p:nvPr/>
        </p:nvSpPr>
        <p:spPr>
          <a:xfrm rot="0">
            <a:off x="2306649" y="7847965"/>
            <a:ext cx="13674703" cy="1867535"/>
          </a:xfrm>
          <a:prstGeom prst="rect">
            <a:avLst/>
          </a:prstGeom>
        </p:spPr>
        <p:txBody>
          <a:bodyPr anchor="t" rtlCol="false" tIns="0" lIns="0" bIns="0" rIns="0">
            <a:spAutoFit/>
          </a:bodyPr>
          <a:lstStyle/>
          <a:p>
            <a:pPr algn="ctr">
              <a:lnSpc>
                <a:spcPts val="3640"/>
              </a:lnSpc>
            </a:pPr>
            <a:r>
              <a:rPr lang="en-US" sz="2600">
                <a:solidFill>
                  <a:srgbClr val="000000"/>
                </a:solidFill>
                <a:latin typeface="Sindbad"/>
                <a:ea typeface="Sindbad"/>
                <a:cs typeface="Sindbad"/>
                <a:sym typeface="Sindbad"/>
              </a:rPr>
              <a:t>L’arte surrealista rappresenta "un linguaggio dell’inconscio". Questo concetto sottolinea come le opere d’arte possano essere lette come sogni, dove ogni elemento ha un significato simbolico. In "L’apparizione di un volto e di una fruttiera sulla spiaggia", Dalí cattura il senso di questa esplorazione dell’inconscio.</a:t>
            </a:r>
          </a:p>
        </p:txBody>
      </p:sp>
      <p:sp>
        <p:nvSpPr>
          <p:cNvPr name="Freeform 8" id="8">
            <a:hlinkClick r:id="rId6" action="ppaction://hlinksldjump"/>
          </p:cNvPr>
          <p:cNvSpPr/>
          <p:nvPr/>
        </p:nvSpPr>
        <p:spPr>
          <a:xfrm flipH="false" flipV="false" rot="0">
            <a:off x="17554731" y="0"/>
            <a:ext cx="733269" cy="682606"/>
          </a:xfrm>
          <a:custGeom>
            <a:avLst/>
            <a:gdLst/>
            <a:ahLst/>
            <a:cxnLst/>
            <a:rect r="r" b="b" t="t" l="l"/>
            <a:pathLst>
              <a:path h="682606" w="733269">
                <a:moveTo>
                  <a:pt x="0" y="0"/>
                </a:moveTo>
                <a:lnTo>
                  <a:pt x="733269" y="0"/>
                </a:lnTo>
                <a:lnTo>
                  <a:pt x="733269" y="682606"/>
                </a:lnTo>
                <a:lnTo>
                  <a:pt x="0" y="6826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DAGbpqVMSgo</dc:identifier>
  <dcterms:modified xsi:type="dcterms:W3CDTF">2011-08-01T06:04:30Z</dcterms:modified>
  <cp:revision>1</cp:revision>
  <dc:title>Gennaio 09, 2025</dc:title>
</cp:coreProperties>
</file>